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79" r:id="rId4"/>
    <p:sldId id="280" r:id="rId5"/>
    <p:sldId id="281" r:id="rId6"/>
    <p:sldId id="289" r:id="rId7"/>
    <p:sldId id="293" r:id="rId8"/>
    <p:sldId id="290" r:id="rId9"/>
    <p:sldId id="294" r:id="rId10"/>
    <p:sldId id="291" r:id="rId11"/>
    <p:sldId id="286" r:id="rId12"/>
    <p:sldId id="283" r:id="rId13"/>
    <p:sldId id="287" r:id="rId14"/>
    <p:sldId id="282" r:id="rId15"/>
    <p:sldId id="277"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7E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309" autoAdjust="0"/>
    <p:restoredTop sz="94660"/>
  </p:normalViewPr>
  <p:slideViewPr>
    <p:cSldViewPr snapToGrid="0">
      <p:cViewPr varScale="1">
        <p:scale>
          <a:sx n="40" d="100"/>
          <a:sy n="40" d="100"/>
        </p:scale>
        <p:origin x="48" y="5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E628AC0F-B794-4528-AFCA-9276B01A488E}" type="datetimeFigureOut">
              <a:rPr lang="fr-FR" smtClean="0"/>
              <a:t>03/12/2019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3A0638-82A9-4EB7-8B27-5BC23D580B62}" type="slidenum">
              <a:rPr lang="fr-FR" smtClean="0"/>
              <a:t>‹N°›</a:t>
            </a:fld>
            <a:endParaRPr lang="fr-FR"/>
          </a:p>
        </p:txBody>
      </p:sp>
    </p:spTree>
    <p:extLst>
      <p:ext uri="{BB962C8B-B14F-4D97-AF65-F5344CB8AC3E}">
        <p14:creationId xmlns:p14="http://schemas.microsoft.com/office/powerpoint/2010/main" val="2737183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628AC0F-B794-4528-AFCA-9276B01A488E}" type="datetimeFigureOut">
              <a:rPr lang="fr-FR" smtClean="0"/>
              <a:t>03/12/2019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3A0638-82A9-4EB7-8B27-5BC23D580B62}" type="slidenum">
              <a:rPr lang="fr-FR" smtClean="0"/>
              <a:t>‹N°›</a:t>
            </a:fld>
            <a:endParaRPr lang="fr-FR"/>
          </a:p>
        </p:txBody>
      </p:sp>
    </p:spTree>
    <p:extLst>
      <p:ext uri="{BB962C8B-B14F-4D97-AF65-F5344CB8AC3E}">
        <p14:creationId xmlns:p14="http://schemas.microsoft.com/office/powerpoint/2010/main" val="1461617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628AC0F-B794-4528-AFCA-9276B01A488E}" type="datetimeFigureOut">
              <a:rPr lang="fr-FR" smtClean="0"/>
              <a:t>03/12/2019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3A0638-82A9-4EB7-8B27-5BC23D580B62}" type="slidenum">
              <a:rPr lang="fr-FR" smtClean="0"/>
              <a:t>‹N°›</a:t>
            </a:fld>
            <a:endParaRPr lang="fr-FR"/>
          </a:p>
        </p:txBody>
      </p:sp>
    </p:spTree>
    <p:extLst>
      <p:ext uri="{BB962C8B-B14F-4D97-AF65-F5344CB8AC3E}">
        <p14:creationId xmlns:p14="http://schemas.microsoft.com/office/powerpoint/2010/main" val="3793629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628AC0F-B794-4528-AFCA-9276B01A488E}" type="datetimeFigureOut">
              <a:rPr lang="fr-FR" smtClean="0"/>
              <a:t>03/12/2019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3A0638-82A9-4EB7-8B27-5BC23D580B62}" type="slidenum">
              <a:rPr lang="fr-FR" smtClean="0"/>
              <a:t>‹N°›</a:t>
            </a:fld>
            <a:endParaRPr lang="fr-FR"/>
          </a:p>
        </p:txBody>
      </p:sp>
    </p:spTree>
    <p:extLst>
      <p:ext uri="{BB962C8B-B14F-4D97-AF65-F5344CB8AC3E}">
        <p14:creationId xmlns:p14="http://schemas.microsoft.com/office/powerpoint/2010/main" val="2353890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E628AC0F-B794-4528-AFCA-9276B01A488E}" type="datetimeFigureOut">
              <a:rPr lang="fr-FR" smtClean="0"/>
              <a:t>03/12/2019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3A0638-82A9-4EB7-8B27-5BC23D580B62}" type="slidenum">
              <a:rPr lang="fr-FR" smtClean="0"/>
              <a:t>‹N°›</a:t>
            </a:fld>
            <a:endParaRPr lang="fr-FR"/>
          </a:p>
        </p:txBody>
      </p:sp>
    </p:spTree>
    <p:extLst>
      <p:ext uri="{BB962C8B-B14F-4D97-AF65-F5344CB8AC3E}">
        <p14:creationId xmlns:p14="http://schemas.microsoft.com/office/powerpoint/2010/main" val="2662431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628AC0F-B794-4528-AFCA-9276B01A488E}" type="datetimeFigureOut">
              <a:rPr lang="fr-FR" smtClean="0"/>
              <a:t>03/12/2019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33A0638-82A9-4EB7-8B27-5BC23D580B62}" type="slidenum">
              <a:rPr lang="fr-FR" smtClean="0"/>
              <a:t>‹N°›</a:t>
            </a:fld>
            <a:endParaRPr lang="fr-FR"/>
          </a:p>
        </p:txBody>
      </p:sp>
    </p:spTree>
    <p:extLst>
      <p:ext uri="{BB962C8B-B14F-4D97-AF65-F5344CB8AC3E}">
        <p14:creationId xmlns:p14="http://schemas.microsoft.com/office/powerpoint/2010/main" val="3116350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628AC0F-B794-4528-AFCA-9276B01A488E}" type="datetimeFigureOut">
              <a:rPr lang="fr-FR" smtClean="0"/>
              <a:t>03/12/2019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33A0638-82A9-4EB7-8B27-5BC23D580B62}" type="slidenum">
              <a:rPr lang="fr-FR" smtClean="0"/>
              <a:t>‹N°›</a:t>
            </a:fld>
            <a:endParaRPr lang="fr-FR"/>
          </a:p>
        </p:txBody>
      </p:sp>
    </p:spTree>
    <p:extLst>
      <p:ext uri="{BB962C8B-B14F-4D97-AF65-F5344CB8AC3E}">
        <p14:creationId xmlns:p14="http://schemas.microsoft.com/office/powerpoint/2010/main" val="1032968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E628AC0F-B794-4528-AFCA-9276B01A488E}" type="datetimeFigureOut">
              <a:rPr lang="fr-FR" smtClean="0"/>
              <a:t>03/12/2019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33A0638-82A9-4EB7-8B27-5BC23D580B62}" type="slidenum">
              <a:rPr lang="fr-FR" smtClean="0"/>
              <a:t>‹N°›</a:t>
            </a:fld>
            <a:endParaRPr lang="fr-FR"/>
          </a:p>
        </p:txBody>
      </p:sp>
    </p:spTree>
    <p:extLst>
      <p:ext uri="{BB962C8B-B14F-4D97-AF65-F5344CB8AC3E}">
        <p14:creationId xmlns:p14="http://schemas.microsoft.com/office/powerpoint/2010/main" val="3733213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628AC0F-B794-4528-AFCA-9276B01A488E}" type="datetimeFigureOut">
              <a:rPr lang="fr-FR" smtClean="0"/>
              <a:t>03/12/2019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33A0638-82A9-4EB7-8B27-5BC23D580B62}" type="slidenum">
              <a:rPr lang="fr-FR" smtClean="0"/>
              <a:t>‹N°›</a:t>
            </a:fld>
            <a:endParaRPr lang="fr-FR"/>
          </a:p>
        </p:txBody>
      </p:sp>
    </p:spTree>
    <p:extLst>
      <p:ext uri="{BB962C8B-B14F-4D97-AF65-F5344CB8AC3E}">
        <p14:creationId xmlns:p14="http://schemas.microsoft.com/office/powerpoint/2010/main" val="3638845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628AC0F-B794-4528-AFCA-9276B01A488E}" type="datetimeFigureOut">
              <a:rPr lang="fr-FR" smtClean="0"/>
              <a:t>03/12/2019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33A0638-82A9-4EB7-8B27-5BC23D580B62}" type="slidenum">
              <a:rPr lang="fr-FR" smtClean="0"/>
              <a:t>‹N°›</a:t>
            </a:fld>
            <a:endParaRPr lang="fr-FR"/>
          </a:p>
        </p:txBody>
      </p:sp>
    </p:spTree>
    <p:extLst>
      <p:ext uri="{BB962C8B-B14F-4D97-AF65-F5344CB8AC3E}">
        <p14:creationId xmlns:p14="http://schemas.microsoft.com/office/powerpoint/2010/main" val="339924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628AC0F-B794-4528-AFCA-9276B01A488E}" type="datetimeFigureOut">
              <a:rPr lang="fr-FR" smtClean="0"/>
              <a:t>03/12/2019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33A0638-82A9-4EB7-8B27-5BC23D580B62}" type="slidenum">
              <a:rPr lang="fr-FR" smtClean="0"/>
              <a:t>‹N°›</a:t>
            </a:fld>
            <a:endParaRPr lang="fr-FR"/>
          </a:p>
        </p:txBody>
      </p:sp>
    </p:spTree>
    <p:extLst>
      <p:ext uri="{BB962C8B-B14F-4D97-AF65-F5344CB8AC3E}">
        <p14:creationId xmlns:p14="http://schemas.microsoft.com/office/powerpoint/2010/main" val="1113428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28AC0F-B794-4528-AFCA-9276B01A488E}" type="datetimeFigureOut">
              <a:rPr lang="fr-FR" smtClean="0"/>
              <a:t>03/12/2019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3A0638-82A9-4EB7-8B27-5BC23D580B62}" type="slidenum">
              <a:rPr lang="fr-FR" smtClean="0"/>
              <a:t>‹N°›</a:t>
            </a:fld>
            <a:endParaRPr lang="fr-FR"/>
          </a:p>
        </p:txBody>
      </p:sp>
    </p:spTree>
    <p:extLst>
      <p:ext uri="{BB962C8B-B14F-4D97-AF65-F5344CB8AC3E}">
        <p14:creationId xmlns:p14="http://schemas.microsoft.com/office/powerpoint/2010/main" val="2426662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29165" y="3151968"/>
            <a:ext cx="10922458" cy="1015047"/>
          </a:xfrm>
        </p:spPr>
        <p:txBody>
          <a:bodyPr>
            <a:normAutofit fontScale="90000"/>
          </a:bodyPr>
          <a:lstStyle/>
          <a:p>
            <a:pPr>
              <a:lnSpc>
                <a:spcPct val="100000"/>
              </a:lnSpc>
            </a:pPr>
            <a:r>
              <a:rPr lang="fr-FR" dirty="0">
                <a:latin typeface="Arial" panose="020B0604020202020204" pitchFamily="34" charset="0"/>
                <a:cs typeface="Arial" panose="020B0604020202020204" pitchFamily="34" charset="0"/>
              </a:rPr>
              <a:t>Réunion d’information : </a:t>
            </a:r>
            <a:br>
              <a:rPr lang="fr-FR" dirty="0">
                <a:latin typeface="Arial" panose="020B0604020202020204" pitchFamily="34" charset="0"/>
                <a:cs typeface="Arial" panose="020B0604020202020204" pitchFamily="34" charset="0"/>
              </a:rPr>
            </a:br>
            <a:r>
              <a:rPr lang="fr-FR" dirty="0">
                <a:latin typeface="Arial" panose="020B0604020202020204" pitchFamily="34" charset="0"/>
                <a:cs typeface="Arial" panose="020B0604020202020204" pitchFamily="34" charset="0"/>
              </a:rPr>
              <a:t>Lieux de Santé Sans Tabac </a:t>
            </a:r>
            <a:r>
              <a:rPr lang="fr-FR" i="1" dirty="0">
                <a:latin typeface="Arial" panose="020B0604020202020204" pitchFamily="34" charset="0"/>
                <a:cs typeface="Arial" panose="020B0604020202020204" pitchFamily="34" charset="0"/>
              </a:rPr>
              <a:t>(LSST)</a:t>
            </a:r>
            <a:br>
              <a:rPr lang="fr-FR" i="1" dirty="0">
                <a:latin typeface="Arial" panose="020B0604020202020204" pitchFamily="34" charset="0"/>
                <a:cs typeface="Arial" panose="020B0604020202020204" pitchFamily="34" charset="0"/>
              </a:rPr>
            </a:br>
            <a:r>
              <a:rPr lang="fr-FR" sz="4900" i="1" dirty="0">
                <a:latin typeface="Arial" panose="020B0604020202020204" pitchFamily="34" charset="0"/>
                <a:cs typeface="Arial" panose="020B0604020202020204" pitchFamily="34" charset="0"/>
              </a:rPr>
              <a:t>Démarche pilotée par le RESPADD</a:t>
            </a:r>
            <a:endParaRPr lang="fr-FR" sz="4400" i="1" dirty="0">
              <a:latin typeface="Arial" panose="020B0604020202020204" pitchFamily="34" charset="0"/>
              <a:cs typeface="Arial" panose="020B0604020202020204" pitchFamily="34" charset="0"/>
            </a:endParaRPr>
          </a:p>
        </p:txBody>
      </p:sp>
      <p:sp useBgFill="1">
        <p:nvSpPr>
          <p:cNvPr id="3" name="Sous-titre 2"/>
          <p:cNvSpPr>
            <a:spLocks noGrp="1"/>
          </p:cNvSpPr>
          <p:nvPr>
            <p:ph type="subTitle" idx="1"/>
          </p:nvPr>
        </p:nvSpPr>
        <p:spPr>
          <a:xfrm>
            <a:off x="3564756" y="4603260"/>
            <a:ext cx="4503251" cy="1953784"/>
          </a:xfrm>
        </p:spPr>
        <p:txBody>
          <a:bodyPr>
            <a:normAutofit lnSpcReduction="10000"/>
          </a:bodyPr>
          <a:lstStyle/>
          <a:p>
            <a:endParaRPr lang="fr-FR" sz="2000" dirty="0">
              <a:latin typeface="Arial" panose="020B0604020202020204" pitchFamily="34" charset="0"/>
              <a:cs typeface="Arial" panose="020B0604020202020204" pitchFamily="34" charset="0"/>
            </a:endParaRPr>
          </a:p>
          <a:p>
            <a:r>
              <a:rPr lang="fr-FR" sz="1600" i="1" dirty="0">
                <a:latin typeface="Arial" panose="020B0604020202020204" pitchFamily="34" charset="0"/>
                <a:cs typeface="Arial" panose="020B0604020202020204" pitchFamily="34" charset="0"/>
              </a:rPr>
              <a:t>Jeudi 28 février 2018</a:t>
            </a:r>
          </a:p>
          <a:p>
            <a:r>
              <a:rPr lang="fr-FR" sz="1600" i="1" dirty="0">
                <a:latin typeface="Arial" panose="020B0604020202020204" pitchFamily="34" charset="0"/>
                <a:cs typeface="Arial" panose="020B0604020202020204" pitchFamily="34" charset="0"/>
              </a:rPr>
              <a:t>Présenté par Charlotte BEAURAIN,</a:t>
            </a:r>
          </a:p>
          <a:p>
            <a:r>
              <a:rPr lang="fr-FR" sz="1600" i="1" dirty="0">
                <a:latin typeface="Arial" panose="020B0604020202020204" pitchFamily="34" charset="0"/>
                <a:cs typeface="Arial" panose="020B0604020202020204" pitchFamily="34" charset="0"/>
              </a:rPr>
              <a:t>Responsable dispositifs innovants à SAOME</a:t>
            </a:r>
          </a:p>
          <a:p>
            <a:r>
              <a:rPr lang="fr-FR" sz="1600" i="1" dirty="0">
                <a:latin typeface="Arial" panose="020B0604020202020204" pitchFamily="34" charset="0"/>
                <a:cs typeface="Arial" panose="020B0604020202020204" pitchFamily="34" charset="0"/>
              </a:rPr>
              <a:t>Ambassadrice #</a:t>
            </a:r>
            <a:r>
              <a:rPr lang="fr-FR" sz="1600" i="1" dirty="0" err="1">
                <a:latin typeface="Arial" panose="020B0604020202020204" pitchFamily="34" charset="0"/>
                <a:cs typeface="Arial" panose="020B0604020202020204" pitchFamily="34" charset="0"/>
              </a:rPr>
              <a:t>MoisSansTabac</a:t>
            </a:r>
            <a:r>
              <a:rPr lang="fr-FR" sz="1600" i="1" dirty="0">
                <a:latin typeface="Arial" panose="020B0604020202020204" pitchFamily="34" charset="0"/>
                <a:cs typeface="Arial" panose="020B0604020202020204" pitchFamily="34" charset="0"/>
              </a:rPr>
              <a:t> Océan Indien</a:t>
            </a:r>
          </a:p>
          <a:p>
            <a:r>
              <a:rPr lang="fr-FR" sz="1600" i="1" dirty="0">
                <a:latin typeface="Arial" panose="020B0604020202020204" pitchFamily="34" charset="0"/>
                <a:cs typeface="Arial" panose="020B0604020202020204" pitchFamily="34" charset="0"/>
              </a:rPr>
              <a:t>Cheffe de projets P2RT</a:t>
            </a:r>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3097" y="78556"/>
            <a:ext cx="1227030" cy="1227030"/>
          </a:xfrm>
          <a:prstGeom prst="rect">
            <a:avLst/>
          </a:prstGeom>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88164" y="5550241"/>
            <a:ext cx="3241963" cy="1307759"/>
          </a:xfrm>
          <a:prstGeom prst="rect">
            <a:avLst/>
          </a:prstGeom>
        </p:spPr>
      </p:pic>
      <p:pic>
        <p:nvPicPr>
          <p:cNvPr id="9" name="Image 8" descr="AS_ocean_indien"/>
          <p:cNvPicPr/>
          <p:nvPr/>
        </p:nvPicPr>
        <p:blipFill>
          <a:blip r:embed="rId4" cstate="print"/>
          <a:srcRect/>
          <a:stretch>
            <a:fillRect/>
          </a:stretch>
        </p:blipFill>
        <p:spPr bwMode="auto">
          <a:xfrm>
            <a:off x="791845" y="5684554"/>
            <a:ext cx="1511300" cy="872490"/>
          </a:xfrm>
          <a:prstGeom prst="rect">
            <a:avLst/>
          </a:prstGeom>
          <a:noFill/>
          <a:ln w="9525">
            <a:noFill/>
            <a:miter lim="800000"/>
            <a:headEnd/>
            <a:tailEnd/>
          </a:ln>
        </p:spPr>
      </p:pic>
    </p:spTree>
    <p:extLst>
      <p:ext uri="{BB962C8B-B14F-4D97-AF65-F5344CB8AC3E}">
        <p14:creationId xmlns:p14="http://schemas.microsoft.com/office/powerpoint/2010/main" val="2027159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2931" y="1178538"/>
            <a:ext cx="11686138" cy="4953998"/>
          </a:xfrm>
        </p:spPr>
        <p:txBody>
          <a:bodyPr>
            <a:normAutofit fontScale="40000" lnSpcReduction="20000"/>
          </a:bodyPr>
          <a:lstStyle/>
          <a:p>
            <a:pPr>
              <a:lnSpc>
                <a:spcPct val="170000"/>
              </a:lnSpc>
            </a:pPr>
            <a:r>
              <a:rPr lang="fr-FR" sz="2900" dirty="0"/>
              <a:t>Concertation et pilotage : l’engagement politique et institutionnel </a:t>
            </a:r>
            <a:r>
              <a:rPr lang="fr-FR" sz="2900" dirty="0">
                <a:sym typeface="Wingdings" panose="05000000000000000000" pitchFamily="2" charset="2"/>
              </a:rPr>
              <a:t> </a:t>
            </a:r>
            <a:r>
              <a:rPr lang="fr-FR" sz="2900" dirty="0"/>
              <a:t>signature de la Charte Hôpital sans tabac par l’établissement, inscription de la stratégie Hôpital sans tabac dans le projet d’établissement, adhésion au RESPADD…</a:t>
            </a:r>
          </a:p>
          <a:p>
            <a:pPr>
              <a:lnSpc>
                <a:spcPct val="170000"/>
              </a:lnSpc>
            </a:pPr>
            <a:r>
              <a:rPr lang="fr-FR" sz="2900" dirty="0"/>
              <a:t>L’application de la réglementation et l’aménagement des locaux : amélioration de la signalétique, programmation de nouveaux travaux</a:t>
            </a:r>
          </a:p>
          <a:p>
            <a:pPr>
              <a:lnSpc>
                <a:spcPct val="170000"/>
              </a:lnSpc>
            </a:pPr>
            <a:r>
              <a:rPr lang="fr-FR" sz="2900" dirty="0"/>
              <a:t>La formation des personnels à l’abord du fumeur : formation continue en interne ou en externe </a:t>
            </a:r>
            <a:r>
              <a:rPr lang="fr-FR" sz="2900" dirty="0">
                <a:sym typeface="Wingdings" panose="05000000000000000000" pitchFamily="2" charset="2"/>
              </a:rPr>
              <a:t> </a:t>
            </a:r>
            <a:r>
              <a:rPr lang="fr-FR" sz="3200" kern="50" dirty="0">
                <a:latin typeface="Calibri" panose="020F0502020204030204" pitchFamily="34" charset="0"/>
                <a:ea typeface="SimSun" panose="02010600030101010101" pitchFamily="2" charset="-122"/>
                <a:cs typeface="Mangal"/>
              </a:rPr>
              <a:t>Développer une offre de </a:t>
            </a:r>
            <a:r>
              <a:rPr lang="fr-FR" sz="3200" kern="50" dirty="0">
                <a:solidFill>
                  <a:srgbClr val="FF0000"/>
                </a:solidFill>
                <a:latin typeface="Calibri" panose="020F0502020204030204" pitchFamily="34" charset="0"/>
                <a:ea typeface="SimSun" panose="02010600030101010101" pitchFamily="2" charset="-122"/>
                <a:cs typeface="Mangal"/>
              </a:rPr>
              <a:t>formation type RPIB en </a:t>
            </a:r>
            <a:r>
              <a:rPr lang="fr-FR" sz="3200" kern="50" dirty="0" err="1">
                <a:solidFill>
                  <a:srgbClr val="FF0000"/>
                </a:solidFill>
                <a:latin typeface="Calibri" panose="020F0502020204030204" pitchFamily="34" charset="0"/>
                <a:ea typeface="SimSun" panose="02010600030101010101" pitchFamily="2" charset="-122"/>
                <a:cs typeface="Mangal"/>
              </a:rPr>
              <a:t>tabacologie</a:t>
            </a:r>
            <a:r>
              <a:rPr lang="fr-FR" sz="3200" kern="50" dirty="0">
                <a:solidFill>
                  <a:srgbClr val="FF0000"/>
                </a:solidFill>
                <a:latin typeface="Calibri" panose="020F0502020204030204" pitchFamily="34" charset="0"/>
                <a:ea typeface="SimSun" panose="02010600030101010101" pitchFamily="2" charset="-122"/>
                <a:cs typeface="Mangal"/>
              </a:rPr>
              <a:t> </a:t>
            </a:r>
            <a:r>
              <a:rPr lang="fr-FR" sz="3200" kern="50" dirty="0">
                <a:latin typeface="Calibri" panose="020F0502020204030204" pitchFamily="34" charset="0"/>
                <a:ea typeface="SimSun" panose="02010600030101010101" pitchFamily="2" charset="-122"/>
                <a:cs typeface="Mangal"/>
              </a:rPr>
              <a:t>(Tous les soignants prescripteurs • Formateurs relais)</a:t>
            </a:r>
          </a:p>
          <a:p>
            <a:pPr>
              <a:lnSpc>
                <a:spcPct val="170000"/>
              </a:lnSpc>
            </a:pPr>
            <a:r>
              <a:rPr lang="fr-FR" sz="2900" dirty="0"/>
              <a:t>La définition des modalités et des protocoles de prise en charge et d’accompagnement des patients fumeurs : repérage, proposition systématique de substituts nicotiniques, information sur les alternatives au tabac fumé, procédure simplifiée, inscription du tabac dans les protocoles de </a:t>
            </a:r>
            <a:r>
              <a:rPr lang="fr-FR" sz="2900" dirty="0" err="1"/>
              <a:t>pré-admission</a:t>
            </a:r>
            <a:r>
              <a:rPr lang="fr-FR" sz="2900" dirty="0"/>
              <a:t>, module tabac dans les différents programmes d’Éducation thérapeutique du patient (ETP), inscription du tabac dans les évaluations des pratiques professionnelles, mise à disposition des soignants des outils nécessaires pour une bonne prise en charge des patients fumeurs </a:t>
            </a:r>
            <a:r>
              <a:rPr lang="fr-FR" sz="2900" dirty="0">
                <a:sym typeface="Wingdings" panose="05000000000000000000" pitchFamily="2" charset="2"/>
              </a:rPr>
              <a:t> </a:t>
            </a:r>
            <a:r>
              <a:rPr lang="fr-FR" sz="2900" b="1" dirty="0">
                <a:sym typeface="Wingdings" panose="05000000000000000000" pitchFamily="2" charset="2"/>
              </a:rPr>
              <a:t>mise en œuvre avant, pendant et après et s’assurer d’une prise en charge rapide</a:t>
            </a:r>
            <a:endParaRPr lang="fr-FR" sz="2900" b="1" dirty="0"/>
          </a:p>
          <a:p>
            <a:pPr>
              <a:lnSpc>
                <a:spcPct val="170000"/>
              </a:lnSpc>
            </a:pPr>
            <a:r>
              <a:rPr lang="fr-FR" sz="2900" dirty="0"/>
              <a:t> La définition des modalités et du protocole de prise en charge et d’accompagnement des personnels fumeurs : mise en place d’une consultation réservée/ciblée et accès gratuit aux substituts nicotiniques, …</a:t>
            </a:r>
          </a:p>
          <a:p>
            <a:pPr>
              <a:lnSpc>
                <a:spcPct val="170000"/>
              </a:lnSpc>
            </a:pPr>
            <a:r>
              <a:rPr lang="fr-FR" sz="2900" dirty="0"/>
              <a:t>La prévention primaire et la sensibilisation en direction du public et des personnels : journée de sensibilisation, journée mondiale sans tabac, #</a:t>
            </a:r>
            <a:r>
              <a:rPr lang="fr-FR" sz="2900" dirty="0" err="1"/>
              <a:t>MoisSansTabac</a:t>
            </a:r>
            <a:r>
              <a:rPr lang="fr-FR" sz="2900" dirty="0"/>
              <a:t>, animations sportives, conférences, etc</a:t>
            </a:r>
            <a:r>
              <a:rPr lang="fr-FR" dirty="0"/>
              <a:t>. </a:t>
            </a:r>
          </a:p>
          <a:p>
            <a:pPr marL="0" indent="0" algn="ctr">
              <a:lnSpc>
                <a:spcPct val="170000"/>
              </a:lnSpc>
              <a:buNone/>
            </a:pPr>
            <a:r>
              <a:rPr lang="fr-FR" sz="2400" kern="50" dirty="0">
                <a:solidFill>
                  <a:srgbClr val="FF0000"/>
                </a:solidFill>
                <a:latin typeface="Calibri" panose="020F0502020204030204" pitchFamily="34" charset="0"/>
                <a:ea typeface="SimSun" panose="02010600030101010101" pitchFamily="2" charset="-122"/>
              </a:rPr>
              <a:t>Et : Faciliter l’utilisation de la VAPE</a:t>
            </a:r>
            <a:r>
              <a:rPr lang="fr-FR" dirty="0">
                <a:solidFill>
                  <a:srgbClr val="FF0000"/>
                </a:solidFill>
              </a:rPr>
              <a:t>, Elaboration d’un plan de communication (démarche et évaluation), Travailler avec la DIM pour évaluer le coût-efficacité, Avoir un discours bienveillant</a:t>
            </a:r>
          </a:p>
        </p:txBody>
      </p:sp>
      <p:sp>
        <p:nvSpPr>
          <p:cNvPr id="4" name="Titre 1"/>
          <p:cNvSpPr>
            <a:spLocks noGrp="1"/>
          </p:cNvSpPr>
          <p:nvPr>
            <p:ph type="title"/>
          </p:nvPr>
        </p:nvSpPr>
        <p:spPr>
          <a:xfrm>
            <a:off x="838200" y="0"/>
            <a:ext cx="10515600" cy="1325563"/>
          </a:xfrm>
        </p:spPr>
        <p:txBody>
          <a:bodyPr>
            <a:normAutofit/>
          </a:bodyPr>
          <a:lstStyle/>
          <a:p>
            <a:pPr algn="ctr"/>
            <a:r>
              <a:rPr lang="fr-FR" sz="4300" dirty="0">
                <a:latin typeface="Arial" panose="020B0604020202020204" pitchFamily="34" charset="0"/>
                <a:cs typeface="Arial" panose="020B0604020202020204" pitchFamily="34" charset="0"/>
              </a:rPr>
              <a:t>SIX AXES D’INTERVENTION</a:t>
            </a: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8164" y="5550241"/>
            <a:ext cx="3241963" cy="1307759"/>
          </a:xfrm>
          <a:prstGeom prst="rect">
            <a:avLst/>
          </a:prstGeom>
        </p:spPr>
      </p:pic>
      <p:pic>
        <p:nvPicPr>
          <p:cNvPr id="6" name="Image 5" descr="AS_ocean_indien"/>
          <p:cNvPicPr/>
          <p:nvPr/>
        </p:nvPicPr>
        <p:blipFill>
          <a:blip r:embed="rId3" cstate="print"/>
          <a:srcRect/>
          <a:stretch>
            <a:fillRect/>
          </a:stretch>
        </p:blipFill>
        <p:spPr bwMode="auto">
          <a:xfrm>
            <a:off x="161873" y="5985510"/>
            <a:ext cx="1511300" cy="872490"/>
          </a:xfrm>
          <a:prstGeom prst="rect">
            <a:avLst/>
          </a:prstGeom>
          <a:noFill/>
          <a:ln w="9525">
            <a:noFill/>
            <a:miter lim="800000"/>
            <a:headEnd/>
            <a:tailEnd/>
          </a:ln>
        </p:spPr>
      </p:pic>
    </p:spTree>
    <p:extLst>
      <p:ext uri="{BB962C8B-B14F-4D97-AF65-F5344CB8AC3E}">
        <p14:creationId xmlns:p14="http://schemas.microsoft.com/office/powerpoint/2010/main" val="888897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0452" y="548005"/>
            <a:ext cx="10515600" cy="1325563"/>
          </a:xfrm>
        </p:spPr>
        <p:txBody>
          <a:bodyPr>
            <a:noAutofit/>
          </a:bodyPr>
          <a:lstStyle/>
          <a:p>
            <a:pPr algn="ctr"/>
            <a:r>
              <a:rPr lang="fr-FR" sz="4300" dirty="0">
                <a:latin typeface="Arial" panose="020B0604020202020204" pitchFamily="34" charset="0"/>
                <a:cs typeface="Arial" panose="020B0604020202020204" pitchFamily="34" charset="0"/>
              </a:rPr>
              <a:t>EXEMPLE DE MOYENS </a:t>
            </a:r>
            <a:br>
              <a:rPr lang="fr-FR" sz="4300" dirty="0">
                <a:latin typeface="Arial" panose="020B0604020202020204" pitchFamily="34" charset="0"/>
                <a:cs typeface="Arial" panose="020B0604020202020204" pitchFamily="34" charset="0"/>
              </a:rPr>
            </a:br>
            <a:endParaRPr lang="fr-FR" sz="4300" dirty="0">
              <a:latin typeface="Arial" panose="020B0604020202020204" pitchFamily="34" charset="0"/>
              <a:cs typeface="Arial" panose="020B0604020202020204" pitchFamily="34" charset="0"/>
            </a:endParaRPr>
          </a:p>
        </p:txBody>
      </p:sp>
      <p:sp>
        <p:nvSpPr>
          <p:cNvPr id="3" name="Rectangle 2"/>
          <p:cNvSpPr/>
          <p:nvPr/>
        </p:nvSpPr>
        <p:spPr>
          <a:xfrm>
            <a:off x="1685107" y="1481682"/>
            <a:ext cx="8307977" cy="2308324"/>
          </a:xfrm>
          <a:prstGeom prst="rect">
            <a:avLst/>
          </a:prstGeom>
        </p:spPr>
        <p:txBody>
          <a:bodyPr wrap="square">
            <a:spAutoFit/>
          </a:bodyPr>
          <a:lstStyle/>
          <a:p>
            <a:pPr marL="342900" indent="-342900" algn="just">
              <a:lnSpc>
                <a:spcPct val="150000"/>
              </a:lnSpc>
              <a:spcAft>
                <a:spcPts val="0"/>
              </a:spcAft>
              <a:buFont typeface="Wingdings" panose="05000000000000000000" pitchFamily="2" charset="2"/>
              <a:buChar char="§"/>
            </a:pPr>
            <a:r>
              <a:rPr lang="fr-FR" sz="2000" kern="50" dirty="0">
                <a:latin typeface="Calibri" panose="020F0502020204030204" pitchFamily="34" charset="0"/>
                <a:ea typeface="SimSun" panose="02010600030101010101" pitchFamily="2" charset="-122"/>
                <a:cs typeface="Mangal"/>
              </a:rPr>
              <a:t>Mettre à disposition un 0.2 ou 0.3 ETP de coordination</a:t>
            </a:r>
            <a:endParaRPr lang="fr-FR" sz="1900" kern="50" dirty="0">
              <a:latin typeface="Calibri" panose="020F0502020204030204" pitchFamily="34" charset="0"/>
              <a:ea typeface="SimSun" panose="02010600030101010101" pitchFamily="2" charset="-122"/>
              <a:cs typeface="Mangal"/>
            </a:endParaRPr>
          </a:p>
          <a:p>
            <a:pPr marL="342900" indent="-342900" algn="just">
              <a:lnSpc>
                <a:spcPct val="150000"/>
              </a:lnSpc>
              <a:spcAft>
                <a:spcPts val="0"/>
              </a:spcAft>
              <a:buFont typeface="Wingdings" panose="05000000000000000000" pitchFamily="2" charset="2"/>
              <a:buChar char="§"/>
            </a:pPr>
            <a:r>
              <a:rPr lang="fr-FR" sz="1900" kern="50" dirty="0">
                <a:latin typeface="Calibri" panose="020F0502020204030204" pitchFamily="34" charset="0"/>
                <a:ea typeface="SimSun" panose="02010600030101010101" pitchFamily="2" charset="-122"/>
                <a:cs typeface="Mangal"/>
              </a:rPr>
              <a:t>4 abris fumeurs : 32 000 EUROS</a:t>
            </a:r>
          </a:p>
          <a:p>
            <a:pPr marL="342900" indent="-342900" algn="just">
              <a:lnSpc>
                <a:spcPct val="150000"/>
              </a:lnSpc>
              <a:spcAft>
                <a:spcPts val="0"/>
              </a:spcAft>
              <a:buFont typeface="Wingdings" panose="05000000000000000000" pitchFamily="2" charset="2"/>
              <a:buChar char="§"/>
            </a:pPr>
            <a:r>
              <a:rPr lang="fr-FR" sz="1900" kern="50" dirty="0">
                <a:latin typeface="Calibri" panose="020F0502020204030204" pitchFamily="34" charset="0"/>
                <a:ea typeface="SimSun" panose="02010600030101010101" pitchFamily="2" charset="-122"/>
                <a:cs typeface="Mangal"/>
              </a:rPr>
              <a:t>10 totems : 14 000 EUROS</a:t>
            </a:r>
          </a:p>
          <a:p>
            <a:pPr marL="342900" indent="-342900" algn="just">
              <a:lnSpc>
                <a:spcPct val="150000"/>
              </a:lnSpc>
              <a:spcAft>
                <a:spcPts val="0"/>
              </a:spcAft>
              <a:buFont typeface="Wingdings" panose="05000000000000000000" pitchFamily="2" charset="2"/>
              <a:buChar char="§"/>
            </a:pPr>
            <a:r>
              <a:rPr lang="fr-FR" sz="1900" kern="50" dirty="0">
                <a:latin typeface="Calibri" panose="020F0502020204030204" pitchFamily="34" charset="0"/>
                <a:ea typeface="SimSun" panose="02010600030101010101" pitchFamily="2" charset="-122"/>
                <a:cs typeface="Mangal"/>
              </a:rPr>
              <a:t>Roll up  : 4 000 EUROS</a:t>
            </a:r>
          </a:p>
          <a:p>
            <a:pPr marL="342900" indent="-342900" algn="just">
              <a:lnSpc>
                <a:spcPct val="150000"/>
              </a:lnSpc>
              <a:spcAft>
                <a:spcPts val="0"/>
              </a:spcAft>
              <a:buFont typeface="Wingdings" panose="05000000000000000000" pitchFamily="2" charset="2"/>
              <a:buChar char="§"/>
            </a:pPr>
            <a:r>
              <a:rPr lang="fr-FR" sz="1900" kern="50" dirty="0">
                <a:latin typeface="Calibri" panose="020F0502020204030204" pitchFamily="34" charset="0"/>
                <a:ea typeface="SimSun" panose="02010600030101010101" pitchFamily="2" charset="-122"/>
                <a:cs typeface="Mangal"/>
              </a:rPr>
              <a:t>Fonctionnement : consultations + séance </a:t>
            </a:r>
            <a:r>
              <a:rPr lang="fr-FR" sz="1900" kern="50" dirty="0" err="1">
                <a:latin typeface="Calibri" panose="020F0502020204030204" pitchFamily="34" charset="0"/>
                <a:ea typeface="SimSun" panose="02010600030101010101" pitchFamily="2" charset="-122"/>
                <a:cs typeface="Mangal"/>
              </a:rPr>
              <a:t>sophro</a:t>
            </a:r>
            <a:r>
              <a:rPr lang="fr-FR" sz="1900" kern="50" dirty="0">
                <a:latin typeface="Calibri" panose="020F0502020204030204" pitchFamily="34" charset="0"/>
                <a:ea typeface="SimSun" panose="02010600030101010101" pitchFamily="2" charset="-122"/>
                <a:cs typeface="Mangal"/>
              </a:rPr>
              <a:t> + stand + … : 17 000 EUROS</a:t>
            </a:r>
          </a:p>
        </p:txBody>
      </p:sp>
      <p:sp>
        <p:nvSpPr>
          <p:cNvPr id="4" name="Rectangle 3"/>
          <p:cNvSpPr/>
          <p:nvPr/>
        </p:nvSpPr>
        <p:spPr>
          <a:xfrm>
            <a:off x="1071154" y="4053119"/>
            <a:ext cx="10853057" cy="463075"/>
          </a:xfrm>
          <a:prstGeom prst="rect">
            <a:avLst/>
          </a:prstGeom>
        </p:spPr>
        <p:txBody>
          <a:bodyPr wrap="square">
            <a:spAutoFit/>
          </a:bodyPr>
          <a:lstStyle/>
          <a:p>
            <a:pPr algn="ctr">
              <a:lnSpc>
                <a:spcPct val="150000"/>
              </a:lnSpc>
              <a:spcAft>
                <a:spcPts val="0"/>
              </a:spcAft>
            </a:pPr>
            <a:r>
              <a:rPr lang="fr-FR" i="1" kern="50" dirty="0">
                <a:solidFill>
                  <a:srgbClr val="FF0000"/>
                </a:solidFill>
                <a:latin typeface="Calibri" panose="020F0502020204030204" pitchFamily="34" charset="0"/>
                <a:ea typeface="SimSun" panose="02010600030101010101" pitchFamily="2" charset="-122"/>
                <a:cs typeface="Mangal"/>
                <a:sym typeface="Wingdings" panose="05000000000000000000" pitchFamily="2" charset="2"/>
              </a:rPr>
              <a:t> </a:t>
            </a:r>
            <a:r>
              <a:rPr lang="fr-FR" i="1" kern="50" dirty="0">
                <a:solidFill>
                  <a:srgbClr val="FF0000"/>
                </a:solidFill>
                <a:latin typeface="Calibri" panose="020F0502020204030204" pitchFamily="34" charset="0"/>
                <a:ea typeface="SimSun" panose="02010600030101010101" pitchFamily="2" charset="-122"/>
                <a:cs typeface="Mangal"/>
              </a:rPr>
              <a:t>Environ 30 000 à 50 000 euros. </a:t>
            </a:r>
            <a:endParaRPr lang="fr-FR" i="1" kern="50" dirty="0">
              <a:solidFill>
                <a:srgbClr val="FF0000"/>
              </a:solidFill>
              <a:latin typeface="Times New Roman" panose="02020603050405020304" pitchFamily="18" charset="0"/>
              <a:ea typeface="SimSun" panose="02010600030101010101" pitchFamily="2" charset="-122"/>
              <a:cs typeface="Mangal"/>
            </a:endParaRP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8164" y="5563304"/>
            <a:ext cx="3241963" cy="1307759"/>
          </a:xfrm>
          <a:prstGeom prst="rect">
            <a:avLst/>
          </a:prstGeom>
        </p:spPr>
      </p:pic>
      <p:pic>
        <p:nvPicPr>
          <p:cNvPr id="6" name="Image 5" descr="AS_ocean_indien"/>
          <p:cNvPicPr/>
          <p:nvPr/>
        </p:nvPicPr>
        <p:blipFill>
          <a:blip r:embed="rId3" cstate="print"/>
          <a:srcRect/>
          <a:stretch>
            <a:fillRect/>
          </a:stretch>
        </p:blipFill>
        <p:spPr bwMode="auto">
          <a:xfrm>
            <a:off x="791845" y="5697617"/>
            <a:ext cx="1511300" cy="872490"/>
          </a:xfrm>
          <a:prstGeom prst="rect">
            <a:avLst/>
          </a:prstGeom>
          <a:noFill/>
          <a:ln w="9525">
            <a:noFill/>
            <a:miter lim="800000"/>
            <a:headEnd/>
            <a:tailEnd/>
          </a:ln>
        </p:spPr>
      </p:pic>
    </p:spTree>
    <p:extLst>
      <p:ext uri="{BB962C8B-B14F-4D97-AF65-F5344CB8AC3E}">
        <p14:creationId xmlns:p14="http://schemas.microsoft.com/office/powerpoint/2010/main" val="3262156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8164" y="5550241"/>
            <a:ext cx="3241963" cy="1307759"/>
          </a:xfrm>
          <a:prstGeom prst="rect">
            <a:avLst/>
          </a:prstGeom>
        </p:spPr>
      </p:pic>
      <p:pic>
        <p:nvPicPr>
          <p:cNvPr id="5" name="Image 4" descr="AS_ocean_indien"/>
          <p:cNvPicPr/>
          <p:nvPr/>
        </p:nvPicPr>
        <p:blipFill>
          <a:blip r:embed="rId3" cstate="print"/>
          <a:srcRect/>
          <a:stretch>
            <a:fillRect/>
          </a:stretch>
        </p:blipFill>
        <p:spPr bwMode="auto">
          <a:xfrm>
            <a:off x="791845" y="5684554"/>
            <a:ext cx="1511300" cy="872490"/>
          </a:xfrm>
          <a:prstGeom prst="rect">
            <a:avLst/>
          </a:prstGeom>
          <a:noFill/>
          <a:ln w="9525">
            <a:noFill/>
            <a:miter lim="800000"/>
            <a:headEnd/>
            <a:tailEnd/>
          </a:ln>
        </p:spPr>
      </p:pic>
      <p:sp>
        <p:nvSpPr>
          <p:cNvPr id="6" name="Titre 1"/>
          <p:cNvSpPr txBox="1">
            <a:spLocks/>
          </p:cNvSpPr>
          <p:nvPr/>
        </p:nvSpPr>
        <p:spPr>
          <a:xfrm>
            <a:off x="352370" y="0"/>
            <a:ext cx="11778362" cy="118872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fr-FR" dirty="0">
                <a:latin typeface="Arial" panose="020B0604020202020204" pitchFamily="34" charset="0"/>
                <a:cs typeface="Arial" panose="020B0604020202020204" pitchFamily="34" charset="0"/>
              </a:rPr>
              <a:t>ELEMENTS CLES</a:t>
            </a:r>
            <a:endParaRPr lang="fr-FR" sz="5300" i="1" dirty="0">
              <a:latin typeface="Arial" panose="020B0604020202020204" pitchFamily="34" charset="0"/>
              <a:cs typeface="Arial" panose="020B0604020202020204" pitchFamily="34" charset="0"/>
            </a:endParaRPr>
          </a:p>
          <a:p>
            <a:pPr marL="685800" indent="-685800" algn="just">
              <a:lnSpc>
                <a:spcPct val="100000"/>
              </a:lnSpc>
              <a:buFont typeface="Wingdings" panose="05000000000000000000" pitchFamily="2" charset="2"/>
              <a:buChar char="§"/>
            </a:pPr>
            <a:endParaRPr lang="fr-FR" sz="1200" i="1" dirty="0">
              <a:latin typeface="Arial" panose="020B0604020202020204" pitchFamily="34" charset="0"/>
              <a:cs typeface="Arial" panose="020B0604020202020204" pitchFamily="34" charset="0"/>
            </a:endParaRPr>
          </a:p>
        </p:txBody>
      </p:sp>
      <p:sp>
        <p:nvSpPr>
          <p:cNvPr id="2" name="Rectangle 1"/>
          <p:cNvSpPr/>
          <p:nvPr/>
        </p:nvSpPr>
        <p:spPr>
          <a:xfrm>
            <a:off x="896348" y="1616710"/>
            <a:ext cx="10899412" cy="5224507"/>
          </a:xfrm>
          <a:prstGeom prst="rect">
            <a:avLst/>
          </a:prstGeom>
        </p:spPr>
        <p:txBody>
          <a:bodyPr wrap="square">
            <a:spAutoFit/>
          </a:bodyPr>
          <a:lstStyle/>
          <a:p>
            <a:pPr marL="285750" indent="-285750" algn="just">
              <a:lnSpc>
                <a:spcPct val="115000"/>
              </a:lnSpc>
              <a:spcAft>
                <a:spcPts val="0"/>
              </a:spcAft>
              <a:buFont typeface="Wingdings" panose="05000000000000000000" pitchFamily="2" charset="2"/>
              <a:buChar char="§"/>
            </a:pPr>
            <a:r>
              <a:rPr lang="fr-FR" dirty="0"/>
              <a:t>Financements (Fonds National de prévention)</a:t>
            </a:r>
          </a:p>
          <a:p>
            <a:pPr marL="285750" indent="-285750" algn="just">
              <a:lnSpc>
                <a:spcPct val="115000"/>
              </a:lnSpc>
              <a:spcAft>
                <a:spcPts val="0"/>
              </a:spcAft>
              <a:buFont typeface="Wingdings" panose="05000000000000000000" pitchFamily="2" charset="2"/>
              <a:buChar char="§"/>
            </a:pPr>
            <a:r>
              <a:rPr lang="fr-FR" dirty="0"/>
              <a:t>Soutien Institutionnel</a:t>
            </a:r>
          </a:p>
          <a:p>
            <a:pPr marL="285750" indent="-285750" algn="just">
              <a:lnSpc>
                <a:spcPct val="115000"/>
              </a:lnSpc>
              <a:spcAft>
                <a:spcPts val="0"/>
              </a:spcAft>
              <a:buFont typeface="Wingdings" panose="05000000000000000000" pitchFamily="2" charset="2"/>
              <a:buChar char="§"/>
            </a:pPr>
            <a:r>
              <a:rPr lang="fr-FR" dirty="0"/>
              <a:t>Leviers : partenaires locaux et représentants des usagers</a:t>
            </a:r>
          </a:p>
          <a:p>
            <a:pPr marL="285750" indent="-285750" algn="just">
              <a:lnSpc>
                <a:spcPct val="115000"/>
              </a:lnSpc>
              <a:spcAft>
                <a:spcPts val="0"/>
              </a:spcAft>
              <a:buFont typeface="Wingdings" panose="05000000000000000000" pitchFamily="2" charset="2"/>
              <a:buChar char="§"/>
            </a:pPr>
            <a:r>
              <a:rPr lang="fr-FR" dirty="0"/>
              <a:t>Volonté politiques locales</a:t>
            </a:r>
          </a:p>
          <a:p>
            <a:pPr marL="285750" indent="-285750" algn="just">
              <a:lnSpc>
                <a:spcPct val="115000"/>
              </a:lnSpc>
              <a:spcAft>
                <a:spcPts val="0"/>
              </a:spcAft>
              <a:buFont typeface="Wingdings" panose="05000000000000000000" pitchFamily="2" charset="2"/>
              <a:buChar char="§"/>
            </a:pPr>
            <a:r>
              <a:rPr lang="fr-FR" dirty="0"/>
              <a:t>Outils</a:t>
            </a:r>
          </a:p>
          <a:p>
            <a:pPr marL="285750" indent="-285750" algn="just">
              <a:lnSpc>
                <a:spcPct val="115000"/>
              </a:lnSpc>
              <a:spcAft>
                <a:spcPts val="0"/>
              </a:spcAft>
              <a:buFont typeface="Wingdings" panose="05000000000000000000" pitchFamily="2" charset="2"/>
              <a:buChar char="§"/>
            </a:pPr>
            <a:r>
              <a:rPr lang="fr-FR" dirty="0"/>
              <a:t>Professionnels engagés et motivés</a:t>
            </a:r>
          </a:p>
          <a:p>
            <a:pPr marL="285750" indent="-285750" algn="just">
              <a:lnSpc>
                <a:spcPct val="115000"/>
              </a:lnSpc>
              <a:spcAft>
                <a:spcPts val="0"/>
              </a:spcAft>
              <a:buFont typeface="Wingdings" panose="05000000000000000000" pitchFamily="2" charset="2"/>
              <a:buChar char="§"/>
            </a:pPr>
            <a:endParaRPr lang="fr-FR" dirty="0"/>
          </a:p>
          <a:p>
            <a:pPr algn="just">
              <a:lnSpc>
                <a:spcPct val="115000"/>
              </a:lnSpc>
              <a:spcAft>
                <a:spcPts val="0"/>
              </a:spcAft>
            </a:pPr>
            <a:endParaRPr lang="fr-FR" dirty="0"/>
          </a:p>
          <a:p>
            <a:pPr marL="285750" indent="-285750" algn="just">
              <a:lnSpc>
                <a:spcPct val="115000"/>
              </a:lnSpc>
              <a:spcAft>
                <a:spcPts val="0"/>
              </a:spcAft>
              <a:buFont typeface="Wingdings" panose="05000000000000000000" pitchFamily="2" charset="2"/>
              <a:buChar char="§"/>
            </a:pPr>
            <a:endParaRPr lang="fr-FR" dirty="0"/>
          </a:p>
          <a:p>
            <a:pPr marL="285750" indent="-285750" algn="just">
              <a:lnSpc>
                <a:spcPct val="115000"/>
              </a:lnSpc>
              <a:spcAft>
                <a:spcPts val="0"/>
              </a:spcAft>
              <a:buFont typeface="Wingdings" panose="05000000000000000000" pitchFamily="2" charset="2"/>
              <a:buChar char="§"/>
            </a:pPr>
            <a:endParaRPr lang="fr-FR" dirty="0"/>
          </a:p>
          <a:p>
            <a:pPr marL="285750" indent="-285750" algn="just">
              <a:lnSpc>
                <a:spcPct val="115000"/>
              </a:lnSpc>
              <a:spcAft>
                <a:spcPts val="0"/>
              </a:spcAft>
              <a:buFont typeface="Wingdings" panose="05000000000000000000" pitchFamily="2" charset="2"/>
              <a:buChar char="§"/>
            </a:pPr>
            <a:endParaRPr lang="fr-FR" dirty="0"/>
          </a:p>
          <a:p>
            <a:pPr algn="just">
              <a:lnSpc>
                <a:spcPct val="115000"/>
              </a:lnSpc>
              <a:spcAft>
                <a:spcPts val="0"/>
              </a:spcAft>
            </a:pPr>
            <a:endParaRPr lang="fr-FR" dirty="0"/>
          </a:p>
          <a:p>
            <a:pPr algn="just">
              <a:lnSpc>
                <a:spcPct val="115000"/>
              </a:lnSpc>
              <a:spcAft>
                <a:spcPts val="0"/>
              </a:spcAft>
            </a:pPr>
            <a:endParaRPr lang="fr-FR" dirty="0"/>
          </a:p>
          <a:p>
            <a:pPr algn="just">
              <a:lnSpc>
                <a:spcPct val="115000"/>
              </a:lnSpc>
              <a:spcAft>
                <a:spcPts val="0"/>
              </a:spcAft>
            </a:pPr>
            <a:endParaRPr lang="fr-FR" u="sng" kern="50" dirty="0">
              <a:latin typeface="Calibri" panose="020F0502020204030204" pitchFamily="34" charset="0"/>
              <a:ea typeface="SimSun" panose="02010600030101010101" pitchFamily="2" charset="-122"/>
              <a:cs typeface="Mangal"/>
            </a:endParaRPr>
          </a:p>
          <a:p>
            <a:pPr algn="just">
              <a:lnSpc>
                <a:spcPct val="115000"/>
              </a:lnSpc>
              <a:spcAft>
                <a:spcPts val="0"/>
              </a:spcAft>
            </a:pPr>
            <a:endParaRPr lang="fr-FR" u="sng" kern="50" dirty="0">
              <a:latin typeface="Calibri" panose="020F0502020204030204" pitchFamily="34" charset="0"/>
              <a:ea typeface="SimSun" panose="02010600030101010101" pitchFamily="2" charset="-122"/>
              <a:cs typeface="Mangal"/>
            </a:endParaRPr>
          </a:p>
          <a:p>
            <a:pPr algn="just">
              <a:lnSpc>
                <a:spcPct val="115000"/>
              </a:lnSpc>
              <a:spcAft>
                <a:spcPts val="0"/>
              </a:spcAft>
            </a:pPr>
            <a:endParaRPr lang="fr-FR" sz="2000" dirty="0"/>
          </a:p>
        </p:txBody>
      </p:sp>
    </p:spTree>
    <p:extLst>
      <p:ext uri="{BB962C8B-B14F-4D97-AF65-F5344CB8AC3E}">
        <p14:creationId xmlns:p14="http://schemas.microsoft.com/office/powerpoint/2010/main" val="535784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34496"/>
            <a:ext cx="10515600" cy="1325563"/>
          </a:xfrm>
        </p:spPr>
        <p:txBody>
          <a:bodyPr>
            <a:normAutofit/>
          </a:bodyPr>
          <a:lstStyle/>
          <a:p>
            <a:pPr algn="ctr"/>
            <a:r>
              <a:rPr lang="fr-FR" sz="4300" dirty="0">
                <a:latin typeface="Arial" panose="020B0604020202020204" pitchFamily="34" charset="0"/>
                <a:cs typeface="Arial" panose="020B0604020202020204" pitchFamily="34" charset="0"/>
              </a:rPr>
              <a:t>AUTO-EVALUATION</a:t>
            </a:r>
          </a:p>
        </p:txBody>
      </p:sp>
      <p:sp>
        <p:nvSpPr>
          <p:cNvPr id="3" name="Espace réservé du contenu 2"/>
          <p:cNvSpPr>
            <a:spLocks noGrp="1"/>
          </p:cNvSpPr>
          <p:nvPr>
            <p:ph idx="1"/>
          </p:nvPr>
        </p:nvSpPr>
        <p:spPr/>
        <p:txBody>
          <a:bodyPr>
            <a:normAutofit/>
          </a:bodyPr>
          <a:lstStyle/>
          <a:p>
            <a:pPr marL="0" indent="0" algn="just">
              <a:buNone/>
            </a:pPr>
            <a:endParaRPr lang="fr-FR" sz="1900" kern="50" dirty="0">
              <a:latin typeface="Calibri" panose="020F0502020204030204" pitchFamily="34" charset="0"/>
              <a:ea typeface="SimSun" panose="02010600030101010101" pitchFamily="2" charset="-122"/>
              <a:cs typeface="Mangal"/>
            </a:endParaRPr>
          </a:p>
          <a:p>
            <a:pPr algn="just"/>
            <a:r>
              <a:rPr lang="fr-FR" sz="1900" kern="50" dirty="0">
                <a:latin typeface="Calibri" panose="020F0502020204030204" pitchFamily="34" charset="0"/>
                <a:ea typeface="SimSun" panose="02010600030101010101" pitchFamily="2" charset="-122"/>
                <a:cs typeface="Mangal"/>
              </a:rPr>
              <a:t>Politique antitabac clairement documentée et visible</a:t>
            </a:r>
            <a:r>
              <a:rPr lang="fr-FR" sz="1900" kern="50" dirty="0">
                <a:latin typeface="Calibri" panose="020F0502020204030204" pitchFamily="34" charset="0"/>
                <a:ea typeface="SimSun" panose="02010600030101010101" pitchFamily="2" charset="-122"/>
                <a:cs typeface="Mangal"/>
                <a:sym typeface="Symbol" panose="05050102010706020507" pitchFamily="18" charset="2"/>
              </a:rPr>
              <a:t> (</a:t>
            </a:r>
            <a:r>
              <a:rPr lang="fr-FR" sz="1900" kern="50" dirty="0">
                <a:latin typeface="Calibri" panose="020F0502020204030204" pitchFamily="34" charset="0"/>
                <a:ea typeface="SimSun" panose="02010600030101010101" pitchFamily="2" charset="-122"/>
                <a:cs typeface="Mangal"/>
              </a:rPr>
              <a:t>Règlement intérieur, législation)</a:t>
            </a:r>
          </a:p>
          <a:p>
            <a:pPr algn="just"/>
            <a:r>
              <a:rPr lang="fr-FR" sz="1900" kern="50" dirty="0">
                <a:latin typeface="Calibri" panose="020F0502020204030204" pitchFamily="34" charset="0"/>
                <a:ea typeface="SimSun" panose="02010600030101010101" pitchFamily="2" charset="-122"/>
                <a:cs typeface="Mangal"/>
              </a:rPr>
              <a:t>Zones accessibles au public clairement identifiées «non-fumeur» (avec maintien sur le site d’un espace fumeur dédié aux patients)</a:t>
            </a:r>
          </a:p>
          <a:p>
            <a:pPr algn="just"/>
            <a:r>
              <a:rPr lang="fr-FR" sz="1900" kern="50" dirty="0">
                <a:latin typeface="Calibri" panose="020F0502020204030204" pitchFamily="34" charset="0"/>
                <a:ea typeface="SimSun" panose="02010600030101010101" pitchFamily="2" charset="-122"/>
                <a:cs typeface="Mangal"/>
              </a:rPr>
              <a:t>Informations sur la réglementation anti-tabac à disposition des patients</a:t>
            </a:r>
          </a:p>
          <a:p>
            <a:pPr algn="just"/>
            <a:r>
              <a:rPr lang="fr-FR" sz="1900" kern="50" dirty="0">
                <a:latin typeface="Calibri" panose="020F0502020204030204" pitchFamily="34" charset="0"/>
                <a:ea typeface="SimSun" panose="02010600030101010101" pitchFamily="2" charset="-122"/>
                <a:cs typeface="Mangal"/>
              </a:rPr>
              <a:t>Organisation d’un soutien aux patients pour l’arrêt du tabac (consultations, orientations, #</a:t>
            </a:r>
            <a:r>
              <a:rPr lang="fr-FR" sz="1900" kern="50" dirty="0" err="1">
                <a:latin typeface="Calibri" panose="020F0502020204030204" pitchFamily="34" charset="0"/>
                <a:ea typeface="SimSun" panose="02010600030101010101" pitchFamily="2" charset="-122"/>
                <a:cs typeface="Mangal"/>
              </a:rPr>
              <a:t>MoisSansTabac</a:t>
            </a:r>
            <a:r>
              <a:rPr lang="fr-FR" sz="1900" kern="50" dirty="0">
                <a:latin typeface="Calibri" panose="020F0502020204030204" pitchFamily="34" charset="0"/>
                <a:ea typeface="SimSun" panose="02010600030101010101" pitchFamily="2" charset="-122"/>
                <a:cs typeface="Mangal"/>
              </a:rPr>
              <a:t>, …)</a:t>
            </a:r>
          </a:p>
          <a:p>
            <a:pPr algn="just"/>
            <a:r>
              <a:rPr lang="fr-FR" sz="1900" kern="50" dirty="0">
                <a:latin typeface="Calibri" panose="020F0502020204030204" pitchFamily="34" charset="0"/>
                <a:ea typeface="SimSun" panose="02010600030101010101" pitchFamily="2" charset="-122"/>
                <a:cs typeface="Mangal"/>
              </a:rPr>
              <a:t>Organisation d’un soutien aux professionnels pour l’arrêt du tabac (Lien entre médecins </a:t>
            </a:r>
            <a:r>
              <a:rPr lang="fr-FR" sz="1900" kern="50" dirty="0" err="1">
                <a:latin typeface="Calibri" panose="020F0502020204030204" pitchFamily="34" charset="0"/>
                <a:ea typeface="SimSun" panose="02010600030101010101" pitchFamily="2" charset="-122"/>
                <a:cs typeface="Mangal"/>
              </a:rPr>
              <a:t>tabacologue</a:t>
            </a:r>
            <a:r>
              <a:rPr lang="fr-FR" sz="1900" kern="50" dirty="0">
                <a:latin typeface="Calibri" panose="020F0502020204030204" pitchFamily="34" charset="0"/>
                <a:ea typeface="SimSun" panose="02010600030101010101" pitchFamily="2" charset="-122"/>
                <a:cs typeface="Mangal"/>
              </a:rPr>
              <a:t> et médecin du travail , affiche en salle d’attente, fiche d’informations, proposition de CS de </a:t>
            </a:r>
            <a:r>
              <a:rPr lang="fr-FR" sz="1900" kern="50" dirty="0" err="1">
                <a:latin typeface="Calibri" panose="020F0502020204030204" pitchFamily="34" charset="0"/>
                <a:ea typeface="SimSun" panose="02010600030101010101" pitchFamily="2" charset="-122"/>
                <a:cs typeface="Mangal"/>
              </a:rPr>
              <a:t>tabacologie</a:t>
            </a:r>
            <a:r>
              <a:rPr lang="fr-FR" sz="1900" kern="50" dirty="0">
                <a:latin typeface="Calibri" panose="020F0502020204030204" pitchFamily="34" charset="0"/>
                <a:ea typeface="SimSun" panose="02010600030101010101" pitchFamily="2" charset="-122"/>
                <a:cs typeface="Mangal"/>
              </a:rPr>
              <a:t>)</a:t>
            </a:r>
          </a:p>
          <a:p>
            <a:pPr algn="just"/>
            <a:r>
              <a:rPr lang="fr-FR" sz="1900" kern="50" dirty="0">
                <a:latin typeface="Calibri" panose="020F0502020204030204" pitchFamily="34" charset="0"/>
                <a:ea typeface="SimSun" panose="02010600030101010101" pitchFamily="2" charset="-122"/>
                <a:cs typeface="Mangal"/>
                <a:sym typeface="Wingdings" panose="05000000000000000000" pitchFamily="2" charset="2"/>
              </a:rPr>
              <a:t></a:t>
            </a:r>
            <a:r>
              <a:rPr lang="fr-FR" sz="1900" kern="50" dirty="0">
                <a:latin typeface="Calibri" panose="020F0502020204030204" pitchFamily="34" charset="0"/>
                <a:ea typeface="SimSun" panose="02010600030101010101" pitchFamily="2" charset="-122"/>
                <a:cs typeface="Mangal"/>
              </a:rPr>
              <a:t>Profitez des occasions pour parler de la lutte contre le tabagisme</a:t>
            </a:r>
          </a:p>
          <a:p>
            <a:pPr algn="just"/>
            <a:endParaRPr lang="fr-FR" dirty="0"/>
          </a:p>
        </p:txBody>
      </p:sp>
    </p:spTree>
    <p:extLst>
      <p:ext uri="{BB962C8B-B14F-4D97-AF65-F5344CB8AC3E}">
        <p14:creationId xmlns:p14="http://schemas.microsoft.com/office/powerpoint/2010/main" val="3294535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8164" y="5550241"/>
            <a:ext cx="3241963" cy="1307759"/>
          </a:xfrm>
          <a:prstGeom prst="rect">
            <a:avLst/>
          </a:prstGeom>
        </p:spPr>
      </p:pic>
      <p:pic>
        <p:nvPicPr>
          <p:cNvPr id="5" name="Image 4" descr="AS_ocean_indien"/>
          <p:cNvPicPr/>
          <p:nvPr/>
        </p:nvPicPr>
        <p:blipFill>
          <a:blip r:embed="rId3" cstate="print"/>
          <a:srcRect/>
          <a:stretch>
            <a:fillRect/>
          </a:stretch>
        </p:blipFill>
        <p:spPr bwMode="auto">
          <a:xfrm>
            <a:off x="413638" y="5955225"/>
            <a:ext cx="1511300" cy="872490"/>
          </a:xfrm>
          <a:prstGeom prst="rect">
            <a:avLst/>
          </a:prstGeom>
          <a:noFill/>
          <a:ln w="9525">
            <a:noFill/>
            <a:miter lim="800000"/>
            <a:headEnd/>
            <a:tailEnd/>
          </a:ln>
        </p:spPr>
      </p:pic>
      <p:sp>
        <p:nvSpPr>
          <p:cNvPr id="6" name="Titre 1"/>
          <p:cNvSpPr txBox="1">
            <a:spLocks/>
          </p:cNvSpPr>
          <p:nvPr/>
        </p:nvSpPr>
        <p:spPr>
          <a:xfrm>
            <a:off x="413638" y="207758"/>
            <a:ext cx="11778362" cy="805511"/>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fr-FR" dirty="0">
                <a:latin typeface="Arial" panose="020B0604020202020204" pitchFamily="34" charset="0"/>
                <a:cs typeface="Arial" panose="020B0604020202020204" pitchFamily="34" charset="0"/>
              </a:rPr>
              <a:t>PERSPECTIVES</a:t>
            </a:r>
            <a:endParaRPr lang="fr-FR" sz="5300" i="1" dirty="0">
              <a:latin typeface="Arial" panose="020B0604020202020204" pitchFamily="34" charset="0"/>
              <a:cs typeface="Arial" panose="020B0604020202020204" pitchFamily="34" charset="0"/>
            </a:endParaRPr>
          </a:p>
          <a:p>
            <a:pPr marL="685800" indent="-685800" algn="just">
              <a:lnSpc>
                <a:spcPct val="100000"/>
              </a:lnSpc>
              <a:buFont typeface="Wingdings" panose="05000000000000000000" pitchFamily="2" charset="2"/>
              <a:buChar char="§"/>
            </a:pPr>
            <a:endParaRPr lang="fr-FR" sz="1200" i="1" dirty="0">
              <a:latin typeface="Arial" panose="020B0604020202020204" pitchFamily="34" charset="0"/>
              <a:cs typeface="Arial" panose="020B0604020202020204" pitchFamily="34" charset="0"/>
            </a:endParaRPr>
          </a:p>
        </p:txBody>
      </p:sp>
      <p:sp>
        <p:nvSpPr>
          <p:cNvPr id="3" name="Rectangle 2"/>
          <p:cNvSpPr/>
          <p:nvPr/>
        </p:nvSpPr>
        <p:spPr>
          <a:xfrm>
            <a:off x="822052" y="1158096"/>
            <a:ext cx="10215155" cy="4247317"/>
          </a:xfrm>
          <a:prstGeom prst="rect">
            <a:avLst/>
          </a:prstGeom>
        </p:spPr>
        <p:txBody>
          <a:bodyPr wrap="square">
            <a:spAutoFit/>
          </a:bodyPr>
          <a:lstStyle/>
          <a:p>
            <a:pPr algn="just">
              <a:lnSpc>
                <a:spcPct val="150000"/>
              </a:lnSpc>
              <a:spcAft>
                <a:spcPts val="0"/>
              </a:spcAft>
            </a:pPr>
            <a:r>
              <a:rPr lang="fr-FR" u="sng" dirty="0"/>
              <a:t>Objectifs de SAOME :</a:t>
            </a:r>
          </a:p>
          <a:p>
            <a:pPr algn="just">
              <a:lnSpc>
                <a:spcPct val="150000"/>
              </a:lnSpc>
              <a:spcAft>
                <a:spcPts val="0"/>
              </a:spcAft>
            </a:pPr>
            <a:r>
              <a:rPr lang="fr-FR" kern="50" dirty="0">
                <a:latin typeface="Calibri" panose="020F0502020204030204" pitchFamily="34" charset="0"/>
                <a:ea typeface="SimSun" panose="02010600030101010101" pitchFamily="2" charset="-122"/>
                <a:cs typeface="Mangal"/>
              </a:rPr>
              <a:t>Développer ou poursuivre le dispositif des LSST sur les départements de La Réunion et de Mayotte en interagissant auprès des structures bénéficiaires : appui technique (méthodologie, outils, animation de réunions, …), appui orientation pro (vers acteurs, structures, …), appui travaux (rapports, synthèses, …), …</a:t>
            </a:r>
          </a:p>
          <a:p>
            <a:pPr algn="just">
              <a:lnSpc>
                <a:spcPct val="150000"/>
              </a:lnSpc>
              <a:spcAft>
                <a:spcPts val="0"/>
              </a:spcAft>
            </a:pPr>
            <a:endParaRPr lang="fr-FR" kern="50" dirty="0">
              <a:latin typeface="Calibri" panose="020F0502020204030204" pitchFamily="34" charset="0"/>
              <a:ea typeface="SimSun" panose="02010600030101010101" pitchFamily="2" charset="-122"/>
              <a:cs typeface="Mangal"/>
            </a:endParaRPr>
          </a:p>
          <a:p>
            <a:pPr algn="just">
              <a:lnSpc>
                <a:spcPct val="150000"/>
              </a:lnSpc>
              <a:spcAft>
                <a:spcPts val="0"/>
              </a:spcAft>
            </a:pPr>
            <a:endParaRPr lang="fr-FR" kern="50" dirty="0">
              <a:latin typeface="Calibri" panose="020F0502020204030204" pitchFamily="34" charset="0"/>
              <a:ea typeface="SimSun" panose="02010600030101010101" pitchFamily="2" charset="-122"/>
              <a:cs typeface="Mangal"/>
            </a:endParaRPr>
          </a:p>
          <a:p>
            <a:pPr algn="just">
              <a:lnSpc>
                <a:spcPct val="150000"/>
              </a:lnSpc>
              <a:spcAft>
                <a:spcPts val="0"/>
              </a:spcAft>
            </a:pPr>
            <a:r>
              <a:rPr lang="fr-FR" u="sng" kern="50" dirty="0">
                <a:latin typeface="Calibri" panose="020F0502020204030204" pitchFamily="34" charset="0"/>
                <a:ea typeface="SimSun" panose="02010600030101010101" pitchFamily="2" charset="-122"/>
                <a:cs typeface="Mangal"/>
              </a:rPr>
              <a:t>Objectifs opérationnels pour 2019 :</a:t>
            </a:r>
          </a:p>
          <a:p>
            <a:pPr marL="285750" indent="-285750" algn="just">
              <a:lnSpc>
                <a:spcPct val="150000"/>
              </a:lnSpc>
              <a:spcAft>
                <a:spcPts val="0"/>
              </a:spcAft>
              <a:buFontTx/>
              <a:buChar char="-"/>
            </a:pPr>
            <a:r>
              <a:rPr lang="fr-FR" kern="50" dirty="0">
                <a:latin typeface="Calibri" panose="020F0502020204030204" pitchFamily="34" charset="0"/>
                <a:ea typeface="SimSun" panose="02010600030101010101" pitchFamily="2" charset="-122"/>
                <a:cs typeface="Mangal"/>
              </a:rPr>
              <a:t>Identification des structures volontaires</a:t>
            </a:r>
          </a:p>
          <a:p>
            <a:pPr marL="285750" indent="-285750" algn="just">
              <a:lnSpc>
                <a:spcPct val="150000"/>
              </a:lnSpc>
              <a:spcAft>
                <a:spcPts val="0"/>
              </a:spcAft>
              <a:buFontTx/>
              <a:buChar char="-"/>
            </a:pPr>
            <a:r>
              <a:rPr lang="fr-FR" kern="50" dirty="0">
                <a:latin typeface="Calibri" panose="020F0502020204030204" pitchFamily="34" charset="0"/>
                <a:ea typeface="SimSun" panose="02010600030101010101" pitchFamily="2" charset="-122"/>
                <a:cs typeface="Mangal"/>
              </a:rPr>
              <a:t>Mise en place d’une formation RPIB </a:t>
            </a:r>
            <a:r>
              <a:rPr lang="fr-FR" kern="50" dirty="0" err="1">
                <a:latin typeface="Calibri" panose="020F0502020204030204" pitchFamily="34" charset="0"/>
                <a:ea typeface="SimSun" panose="02010600030101010101" pitchFamily="2" charset="-122"/>
                <a:cs typeface="Mangal"/>
              </a:rPr>
              <a:t>Tabacologie</a:t>
            </a:r>
            <a:r>
              <a:rPr lang="fr-FR" kern="50" dirty="0">
                <a:latin typeface="Calibri" panose="020F0502020204030204" pitchFamily="34" charset="0"/>
                <a:ea typeface="SimSun" panose="02010600030101010101" pitchFamily="2" charset="-122"/>
                <a:cs typeface="Mangal"/>
              </a:rPr>
              <a:t> (par le </a:t>
            </a:r>
            <a:r>
              <a:rPr lang="fr-FR" kern="50" dirty="0" err="1">
                <a:latin typeface="Calibri" panose="020F0502020204030204" pitchFamily="34" charset="0"/>
                <a:ea typeface="SimSun" panose="02010600030101010101" pitchFamily="2" charset="-122"/>
                <a:cs typeface="Mangal"/>
              </a:rPr>
              <a:t>Respadd</a:t>
            </a:r>
            <a:r>
              <a:rPr lang="fr-FR" kern="50" dirty="0">
                <a:latin typeface="Calibri" panose="020F0502020204030204" pitchFamily="34" charset="0"/>
                <a:ea typeface="SimSun" panose="02010600030101010101" pitchFamily="2" charset="-122"/>
                <a:cs typeface="Mangal"/>
              </a:rPr>
              <a:t>)</a:t>
            </a:r>
          </a:p>
          <a:p>
            <a:pPr marL="285750" indent="-285750" algn="just">
              <a:lnSpc>
                <a:spcPct val="150000"/>
              </a:lnSpc>
              <a:spcAft>
                <a:spcPts val="0"/>
              </a:spcAft>
              <a:buFontTx/>
              <a:buChar char="-"/>
            </a:pPr>
            <a:r>
              <a:rPr lang="fr-FR" kern="50" dirty="0">
                <a:latin typeface="Calibri" panose="020F0502020204030204" pitchFamily="34" charset="0"/>
                <a:ea typeface="SimSun" panose="02010600030101010101" pitchFamily="2" charset="-122"/>
                <a:cs typeface="Mangal"/>
              </a:rPr>
              <a:t>Passation de l’audit et du questionnaire « blouse blanche »</a:t>
            </a:r>
          </a:p>
        </p:txBody>
      </p:sp>
    </p:spTree>
    <p:extLst>
      <p:ext uri="{BB962C8B-B14F-4D97-AF65-F5344CB8AC3E}">
        <p14:creationId xmlns:p14="http://schemas.microsoft.com/office/powerpoint/2010/main" val="865808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109157" y="2862114"/>
            <a:ext cx="6587049" cy="1015047"/>
          </a:xfrm>
        </p:spPr>
        <p:txBody>
          <a:bodyPr>
            <a:normAutofit fontScale="90000"/>
          </a:bodyPr>
          <a:lstStyle/>
          <a:p>
            <a:br>
              <a:rPr lang="fr-FR" dirty="0">
                <a:latin typeface="Arial" panose="020B0604020202020204" pitchFamily="34" charset="0"/>
                <a:cs typeface="Arial" panose="020B0604020202020204" pitchFamily="34" charset="0"/>
              </a:rPr>
            </a:br>
            <a:br>
              <a:rPr lang="fr-FR" dirty="0">
                <a:latin typeface="Arial" panose="020B0604020202020204" pitchFamily="34" charset="0"/>
                <a:cs typeface="Arial" panose="020B0604020202020204" pitchFamily="34" charset="0"/>
              </a:rPr>
            </a:br>
            <a:r>
              <a:rPr lang="fr-FR" sz="5300" dirty="0">
                <a:latin typeface="Arial" panose="020B0604020202020204" pitchFamily="34" charset="0"/>
                <a:cs typeface="Arial" panose="020B0604020202020204" pitchFamily="34" charset="0"/>
              </a:rPr>
              <a:t>MERCI DE VOTRE ATTENTION</a:t>
            </a: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9128" y="4719759"/>
            <a:ext cx="10092690" cy="854450"/>
          </a:xfrm>
          <a:prstGeom prst="rect">
            <a:avLst/>
          </a:prstGeom>
        </p:spPr>
      </p:pic>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57490" y="207775"/>
            <a:ext cx="1227030" cy="1227030"/>
          </a:xfrm>
          <a:prstGeom prst="rect">
            <a:avLst/>
          </a:prstGeom>
        </p:spPr>
      </p:pic>
      <p:pic>
        <p:nvPicPr>
          <p:cNvPr id="3" name="Image 2"/>
          <p:cNvPicPr>
            <a:picLocks noChangeAspect="1"/>
          </p:cNvPicPr>
          <p:nvPr/>
        </p:nvPicPr>
        <p:blipFill>
          <a:blip r:embed="rId4"/>
          <a:stretch>
            <a:fillRect/>
          </a:stretch>
        </p:blipFill>
        <p:spPr>
          <a:xfrm rot="2566380">
            <a:off x="338818" y="801092"/>
            <a:ext cx="2762250" cy="1657350"/>
          </a:xfrm>
          <a:prstGeom prst="rect">
            <a:avLst/>
          </a:prstGeom>
        </p:spPr>
      </p:pic>
      <p:pic>
        <p:nvPicPr>
          <p:cNvPr id="7" name="Imag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8194" y="5550241"/>
            <a:ext cx="3241963" cy="1307759"/>
          </a:xfrm>
          <a:prstGeom prst="rect">
            <a:avLst/>
          </a:prstGeom>
        </p:spPr>
      </p:pic>
      <p:pic>
        <p:nvPicPr>
          <p:cNvPr id="9" name="Image 8" descr="AS_ocean_indien"/>
          <p:cNvPicPr/>
          <p:nvPr/>
        </p:nvPicPr>
        <p:blipFill>
          <a:blip r:embed="rId6" cstate="print"/>
          <a:srcRect/>
          <a:stretch>
            <a:fillRect/>
          </a:stretch>
        </p:blipFill>
        <p:spPr bwMode="auto">
          <a:xfrm>
            <a:off x="5262245" y="5767875"/>
            <a:ext cx="1511300" cy="872490"/>
          </a:xfrm>
          <a:prstGeom prst="rect">
            <a:avLst/>
          </a:prstGeom>
          <a:noFill/>
          <a:ln w="9525">
            <a:noFill/>
            <a:miter lim="800000"/>
            <a:headEnd/>
            <a:tailEnd/>
          </a:ln>
        </p:spPr>
      </p:pic>
    </p:spTree>
    <p:extLst>
      <p:ext uri="{BB962C8B-B14F-4D97-AF65-F5344CB8AC3E}">
        <p14:creationId xmlns:p14="http://schemas.microsoft.com/office/powerpoint/2010/main" val="1193253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8164" y="5550241"/>
            <a:ext cx="3241963" cy="1307759"/>
          </a:xfrm>
          <a:prstGeom prst="rect">
            <a:avLst/>
          </a:prstGeom>
        </p:spPr>
      </p:pic>
      <p:pic>
        <p:nvPicPr>
          <p:cNvPr id="5" name="Image 4" descr="AS_ocean_indien"/>
          <p:cNvPicPr/>
          <p:nvPr/>
        </p:nvPicPr>
        <p:blipFill>
          <a:blip r:embed="rId3" cstate="print"/>
          <a:srcRect/>
          <a:stretch>
            <a:fillRect/>
          </a:stretch>
        </p:blipFill>
        <p:spPr bwMode="auto">
          <a:xfrm>
            <a:off x="791845" y="5684554"/>
            <a:ext cx="1511300" cy="872490"/>
          </a:xfrm>
          <a:prstGeom prst="rect">
            <a:avLst/>
          </a:prstGeom>
          <a:noFill/>
          <a:ln w="9525">
            <a:noFill/>
            <a:miter lim="800000"/>
            <a:headEnd/>
            <a:tailEnd/>
          </a:ln>
        </p:spPr>
      </p:pic>
      <p:sp>
        <p:nvSpPr>
          <p:cNvPr id="6" name="Titre 1"/>
          <p:cNvSpPr txBox="1">
            <a:spLocks/>
          </p:cNvSpPr>
          <p:nvPr/>
        </p:nvSpPr>
        <p:spPr>
          <a:xfrm>
            <a:off x="413638" y="444137"/>
            <a:ext cx="11778362" cy="118872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fr-FR" dirty="0">
                <a:latin typeface="Arial" panose="020B0604020202020204" pitchFamily="34" charset="0"/>
                <a:cs typeface="Arial" panose="020B0604020202020204" pitchFamily="34" charset="0"/>
              </a:rPr>
              <a:t>CONTEXTE</a:t>
            </a:r>
            <a:endParaRPr lang="fr-FR" sz="5300" i="1" dirty="0">
              <a:latin typeface="Arial" panose="020B0604020202020204" pitchFamily="34" charset="0"/>
              <a:cs typeface="Arial" panose="020B0604020202020204" pitchFamily="34" charset="0"/>
            </a:endParaRPr>
          </a:p>
          <a:p>
            <a:pPr marL="685800" indent="-685800" algn="just">
              <a:lnSpc>
                <a:spcPct val="100000"/>
              </a:lnSpc>
              <a:buFont typeface="Wingdings" panose="05000000000000000000" pitchFamily="2" charset="2"/>
              <a:buChar char="§"/>
            </a:pPr>
            <a:endParaRPr lang="fr-FR" sz="1200" i="1" dirty="0">
              <a:latin typeface="Arial" panose="020B0604020202020204" pitchFamily="34" charset="0"/>
              <a:cs typeface="Arial" panose="020B0604020202020204" pitchFamily="34" charset="0"/>
            </a:endParaRPr>
          </a:p>
        </p:txBody>
      </p:sp>
      <p:sp>
        <p:nvSpPr>
          <p:cNvPr id="7" name="ZoneTexte 6"/>
          <p:cNvSpPr txBox="1"/>
          <p:nvPr/>
        </p:nvSpPr>
        <p:spPr>
          <a:xfrm>
            <a:off x="791845" y="1904379"/>
            <a:ext cx="10311584" cy="2862322"/>
          </a:xfrm>
          <a:prstGeom prst="rect">
            <a:avLst/>
          </a:prstGeom>
          <a:noFill/>
        </p:spPr>
        <p:txBody>
          <a:bodyPr wrap="square" rtlCol="0">
            <a:spAutoFit/>
          </a:bodyPr>
          <a:lstStyle/>
          <a:p>
            <a:pPr marL="285750" indent="-285750">
              <a:lnSpc>
                <a:spcPct val="150000"/>
              </a:lnSpc>
              <a:buFont typeface="Wingdings" panose="05000000000000000000" pitchFamily="2" charset="2"/>
              <a:buChar char="§"/>
            </a:pPr>
            <a:r>
              <a:rPr lang="fr-FR" sz="2000" dirty="0"/>
              <a:t>Plan Cancer 2014/2019</a:t>
            </a:r>
          </a:p>
          <a:p>
            <a:pPr marL="285750" indent="-285750">
              <a:lnSpc>
                <a:spcPct val="150000"/>
              </a:lnSpc>
              <a:buFont typeface="Wingdings" panose="05000000000000000000" pitchFamily="2" charset="2"/>
              <a:buChar char="§"/>
            </a:pPr>
            <a:r>
              <a:rPr lang="fr-FR" sz="2000" dirty="0"/>
              <a:t>PNRT </a:t>
            </a:r>
          </a:p>
          <a:p>
            <a:pPr marL="285750" indent="-285750">
              <a:lnSpc>
                <a:spcPct val="150000"/>
              </a:lnSpc>
              <a:buFont typeface="Wingdings" panose="05000000000000000000" pitchFamily="2" charset="2"/>
              <a:buChar char="§"/>
            </a:pPr>
            <a:r>
              <a:rPr lang="fr-FR" sz="2000" dirty="0"/>
              <a:t>Mesures de lutte contre le tabagisme</a:t>
            </a:r>
          </a:p>
          <a:p>
            <a:pPr marL="285750" indent="-285750">
              <a:lnSpc>
                <a:spcPct val="150000"/>
              </a:lnSpc>
              <a:buFont typeface="Wingdings" panose="05000000000000000000" pitchFamily="2" charset="2"/>
              <a:buChar char="§"/>
            </a:pPr>
            <a:r>
              <a:rPr lang="fr-FR" sz="2000" dirty="0"/>
              <a:t>1 million de fumeurs en moins !!!</a:t>
            </a:r>
          </a:p>
          <a:p>
            <a:pPr marL="285750" indent="-285750">
              <a:lnSpc>
                <a:spcPct val="150000"/>
              </a:lnSpc>
              <a:buFont typeface="Wingdings" panose="05000000000000000000" pitchFamily="2" charset="2"/>
              <a:buChar char="§"/>
            </a:pPr>
            <a:r>
              <a:rPr lang="fr-FR" sz="2000" dirty="0"/>
              <a:t>PNLT 2018/2022</a:t>
            </a:r>
          </a:p>
          <a:p>
            <a:pPr marL="285750" indent="-285750">
              <a:lnSpc>
                <a:spcPct val="150000"/>
              </a:lnSpc>
              <a:buFont typeface="Wingdings" panose="05000000000000000000" pitchFamily="2" charset="2"/>
              <a:buChar char="§"/>
            </a:pPr>
            <a:r>
              <a:rPr lang="fr-FR" sz="2000" dirty="0"/>
              <a:t>P2RT </a:t>
            </a:r>
            <a:r>
              <a:rPr lang="fr-FR" sz="2000" dirty="0">
                <a:sym typeface="Wingdings" panose="05000000000000000000" pitchFamily="2" charset="2"/>
              </a:rPr>
              <a:t> Programme de Régional de Réduction du Tabagisme</a:t>
            </a:r>
            <a:endParaRPr lang="fr-FR" sz="2000" dirty="0"/>
          </a:p>
        </p:txBody>
      </p:sp>
    </p:spTree>
    <p:extLst>
      <p:ext uri="{BB962C8B-B14F-4D97-AF65-F5344CB8AC3E}">
        <p14:creationId xmlns:p14="http://schemas.microsoft.com/office/powerpoint/2010/main" val="1076823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3223" y="533536"/>
            <a:ext cx="9757954" cy="5396862"/>
          </a:xfrm>
          <a:prstGeom prst="rect">
            <a:avLst/>
          </a:prstGeom>
        </p:spPr>
        <p:txBody>
          <a:bodyPr wrap="square">
            <a:spAutoFit/>
          </a:bodyPr>
          <a:lstStyle/>
          <a:p>
            <a:pPr algn="just">
              <a:lnSpc>
                <a:spcPct val="115000"/>
              </a:lnSpc>
              <a:spcAft>
                <a:spcPts val="0"/>
              </a:spcAft>
            </a:pPr>
            <a:r>
              <a:rPr lang="fr-FR" u="sng" kern="50" dirty="0">
                <a:latin typeface="Calibri" panose="020F0502020204030204" pitchFamily="34" charset="0"/>
                <a:ea typeface="SimSun" panose="02010600030101010101" pitchFamily="2" charset="-122"/>
                <a:cs typeface="Mangal"/>
              </a:rPr>
              <a:t>Inscription dans le Programme National de Réduction du Tabagisme :</a:t>
            </a:r>
            <a:endParaRPr lang="fr-FR" kern="50" dirty="0">
              <a:latin typeface="Times New Roman" panose="02020603050405020304" pitchFamily="18" charset="0"/>
              <a:ea typeface="SimSun" panose="02010600030101010101" pitchFamily="2" charset="-122"/>
              <a:cs typeface="Mangal"/>
            </a:endParaRPr>
          </a:p>
          <a:p>
            <a:pPr algn="just">
              <a:lnSpc>
                <a:spcPct val="150000"/>
              </a:lnSpc>
              <a:spcAft>
                <a:spcPts val="0"/>
              </a:spcAft>
            </a:pPr>
            <a:r>
              <a:rPr lang="fr-FR" kern="50" dirty="0">
                <a:latin typeface="Calibri" panose="020F0502020204030204" pitchFamily="34" charset="0"/>
                <a:ea typeface="SimSun" panose="02010600030101010101" pitchFamily="2" charset="-122"/>
                <a:cs typeface="Mangal"/>
              </a:rPr>
              <a:t>Dans le cadre du PNRT et des actions financées par le fonds de lutte contre le tabac, le Ministère de la Santé et l’Inca (Institut national du cancer) lancent le déploiement du dispositif </a:t>
            </a:r>
            <a:r>
              <a:rPr lang="fr-FR" b="1" kern="50" dirty="0">
                <a:latin typeface="Calibri" panose="020F0502020204030204" pitchFamily="34" charset="0"/>
                <a:ea typeface="SimSun" panose="02010600030101010101" pitchFamily="2" charset="-122"/>
                <a:cs typeface="Mangal"/>
              </a:rPr>
              <a:t>« Lieux de santé sans tabac » au sein des établissements de santé</a:t>
            </a:r>
            <a:r>
              <a:rPr lang="fr-FR" kern="50" dirty="0">
                <a:latin typeface="Calibri" panose="020F0502020204030204" pitchFamily="34" charset="0"/>
                <a:ea typeface="SimSun" panose="02010600030101010101" pitchFamily="2" charset="-122"/>
                <a:cs typeface="Mangal"/>
              </a:rPr>
              <a:t>. Dans le cadre de leurs missions de santé publique, les </a:t>
            </a:r>
            <a:r>
              <a:rPr lang="fr-FR" b="1" kern="50" dirty="0">
                <a:latin typeface="Calibri" panose="020F0502020204030204" pitchFamily="34" charset="0"/>
                <a:ea typeface="SimSun" panose="02010600030101010101" pitchFamily="2" charset="-122"/>
                <a:cs typeface="Mangal"/>
              </a:rPr>
              <a:t>établissements de santé publics et privés</a:t>
            </a:r>
            <a:r>
              <a:rPr lang="fr-FR" kern="50" dirty="0">
                <a:latin typeface="Calibri" panose="020F0502020204030204" pitchFamily="34" charset="0"/>
                <a:ea typeface="SimSun" panose="02010600030101010101" pitchFamily="2" charset="-122"/>
                <a:cs typeface="Mangal"/>
              </a:rPr>
              <a:t>, qu’ils appartiennent ou soient associés ou non à un GHT (groupement hospitalier de territoire), doivent </a:t>
            </a:r>
            <a:r>
              <a:rPr lang="fr-FR" b="1" kern="50" dirty="0">
                <a:latin typeface="Calibri" panose="020F0502020204030204" pitchFamily="34" charset="0"/>
                <a:ea typeface="SimSun" panose="02010600030101010101" pitchFamily="2" charset="-122"/>
                <a:cs typeface="Mangal"/>
              </a:rPr>
              <a:t>s’engager de manière active dans la lutte contre le tabac </a:t>
            </a:r>
            <a:r>
              <a:rPr lang="fr-FR" kern="50" dirty="0">
                <a:latin typeface="Calibri" panose="020F0502020204030204" pitchFamily="34" charset="0"/>
                <a:ea typeface="SimSun" panose="02010600030101010101" pitchFamily="2" charset="-122"/>
                <a:cs typeface="Mangal"/>
              </a:rPr>
              <a:t>en lien étroit avec les acteurs de ville. Les axes du P2RT sont décrits ci-dessous : </a:t>
            </a:r>
          </a:p>
          <a:p>
            <a:pPr algn="just">
              <a:lnSpc>
                <a:spcPct val="150000"/>
              </a:lnSpc>
              <a:spcAft>
                <a:spcPts val="0"/>
              </a:spcAft>
            </a:pPr>
            <a:endParaRPr lang="fr-FR" kern="50" dirty="0">
              <a:latin typeface="Calibri" panose="020F0502020204030204" pitchFamily="34" charset="0"/>
              <a:ea typeface="SimSun" panose="02010600030101010101" pitchFamily="2" charset="-122"/>
              <a:cs typeface="Mangal"/>
            </a:endParaRPr>
          </a:p>
          <a:p>
            <a:pPr algn="just">
              <a:lnSpc>
                <a:spcPct val="150000"/>
              </a:lnSpc>
              <a:spcAft>
                <a:spcPts val="0"/>
              </a:spcAft>
            </a:pPr>
            <a:r>
              <a:rPr lang="fr-FR" kern="50" dirty="0">
                <a:solidFill>
                  <a:schemeClr val="bg1">
                    <a:lumMod val="75000"/>
                  </a:schemeClr>
                </a:solidFill>
                <a:latin typeface="Calibri" panose="020F0502020204030204" pitchFamily="34" charset="0"/>
                <a:ea typeface="SimSun" panose="02010600030101010101" pitchFamily="2" charset="-122"/>
                <a:cs typeface="Mangal"/>
              </a:rPr>
              <a:t>Axe 1 : Protéger nos enfants et éviter l'entrée dans le tabagisme</a:t>
            </a:r>
          </a:p>
          <a:p>
            <a:pPr algn="just">
              <a:lnSpc>
                <a:spcPct val="150000"/>
              </a:lnSpc>
              <a:spcAft>
                <a:spcPts val="0"/>
              </a:spcAft>
            </a:pPr>
            <a:r>
              <a:rPr lang="fr-FR" kern="50" dirty="0">
                <a:solidFill>
                  <a:schemeClr val="bg1">
                    <a:lumMod val="50000"/>
                  </a:schemeClr>
                </a:solidFill>
                <a:latin typeface="Calibri" panose="020F0502020204030204" pitchFamily="34" charset="0"/>
                <a:ea typeface="SimSun" panose="02010600030101010101" pitchFamily="2" charset="-122"/>
                <a:cs typeface="Mangal"/>
              </a:rPr>
              <a:t>Axe 2 : Encourager et accompagner les fumeurs pour aller vers le sevrage </a:t>
            </a:r>
          </a:p>
          <a:p>
            <a:pPr algn="just">
              <a:lnSpc>
                <a:spcPct val="150000"/>
              </a:lnSpc>
              <a:spcAft>
                <a:spcPts val="0"/>
              </a:spcAft>
            </a:pPr>
            <a:r>
              <a:rPr lang="fr-FR" kern="50" dirty="0">
                <a:solidFill>
                  <a:schemeClr val="bg1">
                    <a:lumMod val="75000"/>
                  </a:schemeClr>
                </a:solidFill>
                <a:latin typeface="Calibri" panose="020F0502020204030204" pitchFamily="34" charset="0"/>
                <a:ea typeface="SimSun" panose="02010600030101010101" pitchFamily="2" charset="-122"/>
                <a:cs typeface="Mangal"/>
              </a:rPr>
              <a:t>Axe 3 : Agir sur l'économie du tabac pour protéger la santé publique</a:t>
            </a:r>
          </a:p>
          <a:p>
            <a:pPr algn="just">
              <a:lnSpc>
                <a:spcPct val="150000"/>
              </a:lnSpc>
              <a:spcAft>
                <a:spcPts val="0"/>
              </a:spcAft>
            </a:pPr>
            <a:r>
              <a:rPr lang="fr-FR" kern="50" dirty="0">
                <a:solidFill>
                  <a:schemeClr val="bg1">
                    <a:lumMod val="75000"/>
                  </a:schemeClr>
                </a:solidFill>
                <a:latin typeface="Calibri" panose="020F0502020204030204" pitchFamily="34" charset="0"/>
                <a:ea typeface="SimSun" panose="02010600030101010101" pitchFamily="2" charset="-122"/>
                <a:cs typeface="Mangal"/>
              </a:rPr>
              <a:t>Axe 4 : Surveiller, évaluer, chercher et diffuser les connaissances relatives au tabac</a:t>
            </a:r>
          </a:p>
          <a:p>
            <a:pPr algn="just">
              <a:lnSpc>
                <a:spcPct val="150000"/>
              </a:lnSpc>
              <a:spcAft>
                <a:spcPts val="0"/>
              </a:spcAft>
            </a:pPr>
            <a:endParaRPr lang="fr-FR" kern="50" dirty="0">
              <a:latin typeface="Times New Roman" panose="02020603050405020304" pitchFamily="18" charset="0"/>
              <a:ea typeface="SimSun" panose="02010600030101010101" pitchFamily="2" charset="-122"/>
              <a:cs typeface="Mangal"/>
            </a:endParaRP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8164" y="5550241"/>
            <a:ext cx="3241963" cy="1307759"/>
          </a:xfrm>
          <a:prstGeom prst="rect">
            <a:avLst/>
          </a:prstGeom>
        </p:spPr>
      </p:pic>
      <p:pic>
        <p:nvPicPr>
          <p:cNvPr id="6" name="Image 5" descr="AS_ocean_indien"/>
          <p:cNvPicPr/>
          <p:nvPr/>
        </p:nvPicPr>
        <p:blipFill>
          <a:blip r:embed="rId3" cstate="print"/>
          <a:srcRect/>
          <a:stretch>
            <a:fillRect/>
          </a:stretch>
        </p:blipFill>
        <p:spPr bwMode="auto">
          <a:xfrm>
            <a:off x="791845" y="5684554"/>
            <a:ext cx="1511300" cy="872490"/>
          </a:xfrm>
          <a:prstGeom prst="rect">
            <a:avLst/>
          </a:prstGeom>
          <a:noFill/>
          <a:ln w="9525">
            <a:noFill/>
            <a:miter lim="800000"/>
            <a:headEnd/>
            <a:tailEnd/>
          </a:ln>
        </p:spPr>
      </p:pic>
    </p:spTree>
    <p:extLst>
      <p:ext uri="{BB962C8B-B14F-4D97-AF65-F5344CB8AC3E}">
        <p14:creationId xmlns:p14="http://schemas.microsoft.com/office/powerpoint/2010/main" val="1440680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8164" y="5550241"/>
            <a:ext cx="3241963" cy="1307759"/>
          </a:xfrm>
          <a:prstGeom prst="rect">
            <a:avLst/>
          </a:prstGeom>
        </p:spPr>
      </p:pic>
      <p:pic>
        <p:nvPicPr>
          <p:cNvPr id="5" name="Image 4" descr="AS_ocean_indien"/>
          <p:cNvPicPr/>
          <p:nvPr/>
        </p:nvPicPr>
        <p:blipFill>
          <a:blip r:embed="rId3" cstate="print"/>
          <a:srcRect/>
          <a:stretch>
            <a:fillRect/>
          </a:stretch>
        </p:blipFill>
        <p:spPr bwMode="auto">
          <a:xfrm>
            <a:off x="791845" y="5684554"/>
            <a:ext cx="1511300" cy="872490"/>
          </a:xfrm>
          <a:prstGeom prst="rect">
            <a:avLst/>
          </a:prstGeom>
          <a:noFill/>
          <a:ln w="9525">
            <a:noFill/>
            <a:miter lim="800000"/>
            <a:headEnd/>
            <a:tailEnd/>
          </a:ln>
        </p:spPr>
      </p:pic>
      <p:sp>
        <p:nvSpPr>
          <p:cNvPr id="6" name="Titre 1"/>
          <p:cNvSpPr txBox="1">
            <a:spLocks/>
          </p:cNvSpPr>
          <p:nvPr/>
        </p:nvSpPr>
        <p:spPr>
          <a:xfrm>
            <a:off x="413638" y="444137"/>
            <a:ext cx="11778362" cy="118872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fr-FR" dirty="0">
                <a:latin typeface="Arial" panose="020B0604020202020204" pitchFamily="34" charset="0"/>
                <a:cs typeface="Arial" panose="020B0604020202020204" pitchFamily="34" charset="0"/>
              </a:rPr>
              <a:t>HISTORIQUE</a:t>
            </a:r>
            <a:endParaRPr lang="fr-FR" sz="5300" i="1" dirty="0">
              <a:latin typeface="Arial" panose="020B0604020202020204" pitchFamily="34" charset="0"/>
              <a:cs typeface="Arial" panose="020B0604020202020204" pitchFamily="34" charset="0"/>
            </a:endParaRPr>
          </a:p>
          <a:p>
            <a:pPr marL="685800" indent="-685800" algn="just">
              <a:lnSpc>
                <a:spcPct val="100000"/>
              </a:lnSpc>
              <a:buFont typeface="Wingdings" panose="05000000000000000000" pitchFamily="2" charset="2"/>
              <a:buChar char="§"/>
            </a:pPr>
            <a:endParaRPr lang="fr-FR" sz="1200" i="1" dirty="0">
              <a:latin typeface="Arial" panose="020B0604020202020204" pitchFamily="34" charset="0"/>
              <a:cs typeface="Arial" panose="020B0604020202020204" pitchFamily="34" charset="0"/>
            </a:endParaRPr>
          </a:p>
        </p:txBody>
      </p:sp>
      <p:sp>
        <p:nvSpPr>
          <p:cNvPr id="2" name="Rectangle 1"/>
          <p:cNvSpPr/>
          <p:nvPr/>
        </p:nvSpPr>
        <p:spPr>
          <a:xfrm>
            <a:off x="791845" y="2267913"/>
            <a:ext cx="10899412" cy="2499146"/>
          </a:xfrm>
          <a:prstGeom prst="rect">
            <a:avLst/>
          </a:prstGeom>
        </p:spPr>
        <p:txBody>
          <a:bodyPr wrap="square">
            <a:spAutoFit/>
          </a:bodyPr>
          <a:lstStyle/>
          <a:p>
            <a:pPr algn="just">
              <a:lnSpc>
                <a:spcPct val="115000"/>
              </a:lnSpc>
              <a:spcAft>
                <a:spcPts val="0"/>
              </a:spcAft>
            </a:pPr>
            <a:r>
              <a:rPr lang="fr-FR" u="sng" kern="50" dirty="0">
                <a:latin typeface="Calibri" panose="020F0502020204030204" pitchFamily="34" charset="0"/>
                <a:ea typeface="SimSun" panose="02010600030101010101" pitchFamily="2" charset="-122"/>
                <a:cs typeface="Mangal"/>
              </a:rPr>
              <a:t>Un travail de réseau, un engagement collectif :</a:t>
            </a:r>
          </a:p>
          <a:p>
            <a:pPr algn="just">
              <a:lnSpc>
                <a:spcPct val="115000"/>
              </a:lnSpc>
              <a:spcAft>
                <a:spcPts val="0"/>
              </a:spcAft>
            </a:pPr>
            <a:endParaRPr lang="fr-FR" kern="50" dirty="0">
              <a:latin typeface="Times New Roman" panose="02020603050405020304" pitchFamily="18" charset="0"/>
              <a:ea typeface="SimSun" panose="02010600030101010101" pitchFamily="2" charset="-122"/>
              <a:cs typeface="Mangal"/>
            </a:endParaRPr>
          </a:p>
          <a:p>
            <a:pPr algn="just">
              <a:lnSpc>
                <a:spcPct val="115000"/>
              </a:lnSpc>
              <a:spcAft>
                <a:spcPts val="0"/>
              </a:spcAft>
            </a:pPr>
            <a:r>
              <a:rPr lang="fr-FR" sz="2000" dirty="0"/>
              <a:t>• 1995 : création du Réseau hôpital sans tabac </a:t>
            </a:r>
          </a:p>
          <a:p>
            <a:pPr algn="just">
              <a:lnSpc>
                <a:spcPct val="115000"/>
              </a:lnSpc>
              <a:spcAft>
                <a:spcPts val="0"/>
              </a:spcAft>
            </a:pPr>
            <a:r>
              <a:rPr lang="fr-FR" sz="2000" dirty="0"/>
              <a:t>• 2006 : plan addiction, décret Bertrand </a:t>
            </a:r>
          </a:p>
          <a:p>
            <a:pPr algn="just">
              <a:lnSpc>
                <a:spcPct val="115000"/>
              </a:lnSpc>
              <a:spcAft>
                <a:spcPts val="0"/>
              </a:spcAft>
            </a:pPr>
            <a:r>
              <a:rPr lang="fr-FR" sz="2000" dirty="0"/>
              <a:t>• 2008 : création du RESPADD </a:t>
            </a:r>
          </a:p>
          <a:p>
            <a:pPr algn="just">
              <a:lnSpc>
                <a:spcPct val="115000"/>
              </a:lnSpc>
              <a:spcAft>
                <a:spcPts val="0"/>
              </a:spcAft>
            </a:pPr>
            <a:r>
              <a:rPr lang="fr-FR" sz="2000" dirty="0"/>
              <a:t>• 2017 : Lieu de santé sans tabac </a:t>
            </a:r>
          </a:p>
          <a:p>
            <a:pPr algn="just">
              <a:lnSpc>
                <a:spcPct val="115000"/>
              </a:lnSpc>
              <a:spcAft>
                <a:spcPts val="0"/>
              </a:spcAft>
            </a:pPr>
            <a:r>
              <a:rPr lang="fr-FR" sz="2000" dirty="0"/>
              <a:t>• 2018 : Programme national de lutte contre le tabac 2018-2022 : LSST devient une priorité nationale</a:t>
            </a:r>
          </a:p>
        </p:txBody>
      </p:sp>
      <p:sp>
        <p:nvSpPr>
          <p:cNvPr id="3" name="Bulle ronde 2"/>
          <p:cNvSpPr/>
          <p:nvPr/>
        </p:nvSpPr>
        <p:spPr>
          <a:xfrm>
            <a:off x="6858001" y="1502230"/>
            <a:ext cx="4425170" cy="2475069"/>
          </a:xfrm>
          <a:prstGeom prst="wedgeEllipseCallout">
            <a:avLst>
              <a:gd name="adj1" fmla="val -108097"/>
              <a:gd name="adj2" fmla="val 43694"/>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600" dirty="0"/>
              <a:t>Inscrire les établissements qui en sont membres dans une dynamique prévention et de prise en charge de l’ensemble des pratiques addictives, et plus globalement dan s une perspective de promotion de la santé pour leur public et leur personnel</a:t>
            </a:r>
          </a:p>
        </p:txBody>
      </p:sp>
    </p:spTree>
    <p:extLst>
      <p:ext uri="{BB962C8B-B14F-4D97-AF65-F5344CB8AC3E}">
        <p14:creationId xmlns:p14="http://schemas.microsoft.com/office/powerpoint/2010/main" val="2322790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8164" y="5550241"/>
            <a:ext cx="3241963" cy="1307759"/>
          </a:xfrm>
          <a:prstGeom prst="rect">
            <a:avLst/>
          </a:prstGeom>
        </p:spPr>
      </p:pic>
      <p:pic>
        <p:nvPicPr>
          <p:cNvPr id="5" name="Image 4" descr="AS_ocean_indien"/>
          <p:cNvPicPr/>
          <p:nvPr/>
        </p:nvPicPr>
        <p:blipFill>
          <a:blip r:embed="rId3" cstate="print"/>
          <a:srcRect/>
          <a:stretch>
            <a:fillRect/>
          </a:stretch>
        </p:blipFill>
        <p:spPr bwMode="auto">
          <a:xfrm>
            <a:off x="791845" y="5684554"/>
            <a:ext cx="1511300" cy="872490"/>
          </a:xfrm>
          <a:prstGeom prst="rect">
            <a:avLst/>
          </a:prstGeom>
          <a:noFill/>
          <a:ln w="9525">
            <a:noFill/>
            <a:miter lim="800000"/>
            <a:headEnd/>
            <a:tailEnd/>
          </a:ln>
        </p:spPr>
      </p:pic>
      <p:sp>
        <p:nvSpPr>
          <p:cNvPr id="6" name="Titre 1"/>
          <p:cNvSpPr txBox="1">
            <a:spLocks/>
          </p:cNvSpPr>
          <p:nvPr/>
        </p:nvSpPr>
        <p:spPr>
          <a:xfrm>
            <a:off x="352370" y="0"/>
            <a:ext cx="11778362" cy="118872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fr-FR" dirty="0">
                <a:latin typeface="Arial" panose="020B0604020202020204" pitchFamily="34" charset="0"/>
                <a:cs typeface="Arial" panose="020B0604020202020204" pitchFamily="34" charset="0"/>
              </a:rPr>
              <a:t>INTRODUCTION</a:t>
            </a:r>
            <a:endParaRPr lang="fr-FR" sz="5300" i="1" dirty="0">
              <a:latin typeface="Arial" panose="020B0604020202020204" pitchFamily="34" charset="0"/>
              <a:cs typeface="Arial" panose="020B0604020202020204" pitchFamily="34" charset="0"/>
            </a:endParaRPr>
          </a:p>
          <a:p>
            <a:pPr marL="685800" indent="-685800" algn="just">
              <a:lnSpc>
                <a:spcPct val="100000"/>
              </a:lnSpc>
              <a:buFont typeface="Wingdings" panose="05000000000000000000" pitchFamily="2" charset="2"/>
              <a:buChar char="§"/>
            </a:pPr>
            <a:endParaRPr lang="fr-FR" sz="1200" i="1" dirty="0">
              <a:latin typeface="Arial" panose="020B0604020202020204" pitchFamily="34" charset="0"/>
              <a:cs typeface="Arial" panose="020B0604020202020204" pitchFamily="34" charset="0"/>
            </a:endParaRPr>
          </a:p>
        </p:txBody>
      </p:sp>
      <p:sp>
        <p:nvSpPr>
          <p:cNvPr id="2" name="Rectangle 1"/>
          <p:cNvSpPr/>
          <p:nvPr/>
        </p:nvSpPr>
        <p:spPr>
          <a:xfrm>
            <a:off x="791845" y="1064901"/>
            <a:ext cx="10899412" cy="5972404"/>
          </a:xfrm>
          <a:prstGeom prst="rect">
            <a:avLst/>
          </a:prstGeom>
        </p:spPr>
        <p:txBody>
          <a:bodyPr wrap="square">
            <a:spAutoFit/>
          </a:bodyPr>
          <a:lstStyle/>
          <a:p>
            <a:pPr algn="just">
              <a:lnSpc>
                <a:spcPct val="115000"/>
              </a:lnSpc>
              <a:spcAft>
                <a:spcPts val="0"/>
              </a:spcAft>
            </a:pPr>
            <a:r>
              <a:rPr lang="fr-FR" u="sng" dirty="0"/>
              <a:t>Lieux de santé sans tabac : </a:t>
            </a:r>
          </a:p>
          <a:p>
            <a:pPr algn="just">
              <a:lnSpc>
                <a:spcPct val="115000"/>
              </a:lnSpc>
              <a:spcAft>
                <a:spcPts val="0"/>
              </a:spcAft>
            </a:pPr>
            <a:endParaRPr lang="fr-FR" sz="200" dirty="0"/>
          </a:p>
          <a:p>
            <a:pPr>
              <a:lnSpc>
                <a:spcPct val="150000"/>
              </a:lnSpc>
            </a:pPr>
            <a:r>
              <a:rPr lang="fr-FR" dirty="0"/>
              <a:t>• Un établissement de santé au sein duquel on s'abstient de fumer </a:t>
            </a:r>
          </a:p>
          <a:p>
            <a:pPr>
              <a:lnSpc>
                <a:spcPct val="150000"/>
              </a:lnSpc>
            </a:pPr>
            <a:r>
              <a:rPr lang="fr-FR" dirty="0"/>
              <a:t>• Respect législation </a:t>
            </a:r>
          </a:p>
          <a:p>
            <a:pPr>
              <a:lnSpc>
                <a:spcPct val="150000"/>
              </a:lnSpc>
            </a:pPr>
            <a:r>
              <a:rPr lang="fr-FR" dirty="0"/>
              <a:t>• Mise en œuvre une politique active de prévention et de prise en charge du tabagisme des patients et des personnels…Et grand public</a:t>
            </a:r>
          </a:p>
          <a:p>
            <a:endParaRPr lang="fr-FR" dirty="0"/>
          </a:p>
          <a:p>
            <a:r>
              <a:rPr lang="fr-FR" u="sng" dirty="0"/>
              <a:t>Stratégie Lieu de santé sans tabac ? </a:t>
            </a:r>
          </a:p>
          <a:p>
            <a:endParaRPr lang="fr-FR" sz="400" dirty="0"/>
          </a:p>
          <a:p>
            <a:pPr>
              <a:lnSpc>
                <a:spcPct val="150000"/>
              </a:lnSpc>
            </a:pPr>
            <a:r>
              <a:rPr lang="fr-FR" dirty="0"/>
              <a:t>• Ensemble des initiatives politiques, administratives ou médicales, prises par un établissement de santé </a:t>
            </a:r>
          </a:p>
          <a:p>
            <a:pPr>
              <a:lnSpc>
                <a:spcPct val="150000"/>
              </a:lnSpc>
            </a:pPr>
            <a:r>
              <a:rPr lang="fr-FR" dirty="0"/>
              <a:t>• … dans le cadre d'un projet débattu et planifié, pour tendre vers la disparition du tabagisme au sein de l’établissement. </a:t>
            </a:r>
          </a:p>
          <a:p>
            <a:pPr>
              <a:lnSpc>
                <a:spcPct val="150000"/>
              </a:lnSpc>
            </a:pPr>
            <a:r>
              <a:rPr lang="fr-FR" dirty="0"/>
              <a:t>• Participe de la démarche qualité globale de l’établissement.</a:t>
            </a:r>
          </a:p>
          <a:p>
            <a:endParaRPr lang="fr-FR" dirty="0"/>
          </a:p>
          <a:p>
            <a:pPr algn="just">
              <a:lnSpc>
                <a:spcPct val="115000"/>
              </a:lnSpc>
              <a:spcAft>
                <a:spcPts val="0"/>
              </a:spcAft>
            </a:pPr>
            <a:endParaRPr lang="fr-FR" dirty="0"/>
          </a:p>
          <a:p>
            <a:pPr algn="just">
              <a:lnSpc>
                <a:spcPct val="115000"/>
              </a:lnSpc>
              <a:spcAft>
                <a:spcPts val="0"/>
              </a:spcAft>
            </a:pPr>
            <a:endParaRPr lang="fr-FR" u="sng" kern="50" dirty="0">
              <a:latin typeface="Calibri" panose="020F0502020204030204" pitchFamily="34" charset="0"/>
              <a:ea typeface="SimSun" panose="02010600030101010101" pitchFamily="2" charset="-122"/>
              <a:cs typeface="Mangal"/>
            </a:endParaRPr>
          </a:p>
          <a:p>
            <a:pPr algn="just">
              <a:lnSpc>
                <a:spcPct val="115000"/>
              </a:lnSpc>
              <a:spcAft>
                <a:spcPts val="0"/>
              </a:spcAft>
            </a:pPr>
            <a:endParaRPr lang="fr-FR" u="sng" kern="50" dirty="0">
              <a:latin typeface="Calibri" panose="020F0502020204030204" pitchFamily="34" charset="0"/>
              <a:ea typeface="SimSun" panose="02010600030101010101" pitchFamily="2" charset="-122"/>
              <a:cs typeface="Mangal"/>
            </a:endParaRPr>
          </a:p>
          <a:p>
            <a:pPr algn="just">
              <a:lnSpc>
                <a:spcPct val="115000"/>
              </a:lnSpc>
              <a:spcAft>
                <a:spcPts val="0"/>
              </a:spcAft>
            </a:pPr>
            <a:endParaRPr lang="fr-FR" sz="2000" dirty="0"/>
          </a:p>
        </p:txBody>
      </p:sp>
    </p:spTree>
    <p:extLst>
      <p:ext uri="{BB962C8B-B14F-4D97-AF65-F5344CB8AC3E}">
        <p14:creationId xmlns:p14="http://schemas.microsoft.com/office/powerpoint/2010/main" val="3686253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lgn="just">
              <a:buNone/>
            </a:pPr>
            <a:endParaRPr lang="fr-FR" dirty="0"/>
          </a:p>
          <a:p>
            <a:pPr algn="just"/>
            <a:r>
              <a:rPr lang="fr-FR" sz="1800" dirty="0"/>
              <a:t>Une stratégie qui s’inscrit dans une médecine de parcours, centrée sur le patient</a:t>
            </a:r>
          </a:p>
          <a:p>
            <a:pPr algn="just"/>
            <a:r>
              <a:rPr lang="fr-FR" sz="1800" dirty="0"/>
              <a:t>Une stratégie portée par les instances de gouvernance de l’hôpital et inscrite dans le projet d’établissement</a:t>
            </a:r>
          </a:p>
          <a:p>
            <a:pPr algn="just"/>
            <a:r>
              <a:rPr lang="fr-FR" sz="1800" dirty="0"/>
              <a:t>Une stratégie qui s’appuie sur les professionnels de santé de l’établissement</a:t>
            </a:r>
          </a:p>
          <a:p>
            <a:pPr algn="just"/>
            <a:r>
              <a:rPr lang="fr-FR" sz="1800" dirty="0"/>
              <a:t>Une stratégie qui concerne tous les autres acteurs de l’établissement</a:t>
            </a:r>
          </a:p>
          <a:p>
            <a:pPr algn="just"/>
            <a:r>
              <a:rPr lang="fr-FR" sz="1800" dirty="0"/>
              <a:t>Une stratégie qui s’appuie sur les ressources partenariales du territoire</a:t>
            </a:r>
          </a:p>
        </p:txBody>
      </p:sp>
      <p:sp>
        <p:nvSpPr>
          <p:cNvPr id="4" name="Titre 1"/>
          <p:cNvSpPr txBox="1">
            <a:spLocks/>
          </p:cNvSpPr>
          <p:nvPr/>
        </p:nvSpPr>
        <p:spPr>
          <a:xfrm>
            <a:off x="206819" y="235131"/>
            <a:ext cx="11778362" cy="118872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fr-FR" dirty="0">
                <a:latin typeface="Arial" panose="020B0604020202020204" pitchFamily="34" charset="0"/>
                <a:cs typeface="Arial" panose="020B0604020202020204" pitchFamily="34" charset="0"/>
              </a:rPr>
              <a:t>C’EST AUSSI :</a:t>
            </a:r>
            <a:endParaRPr lang="fr-FR" sz="5300" i="1" dirty="0">
              <a:latin typeface="Arial" panose="020B0604020202020204" pitchFamily="34" charset="0"/>
              <a:cs typeface="Arial" panose="020B0604020202020204" pitchFamily="34" charset="0"/>
            </a:endParaRPr>
          </a:p>
          <a:p>
            <a:pPr marL="685800" indent="-685800" algn="just">
              <a:lnSpc>
                <a:spcPct val="100000"/>
              </a:lnSpc>
              <a:buFont typeface="Wingdings" panose="05000000000000000000" pitchFamily="2" charset="2"/>
              <a:buChar char="§"/>
            </a:pPr>
            <a:endParaRPr lang="fr-FR" sz="1200" i="1" dirty="0">
              <a:latin typeface="Arial" panose="020B0604020202020204" pitchFamily="34" charset="0"/>
              <a:cs typeface="Arial" panose="020B0604020202020204" pitchFamily="34" charset="0"/>
            </a:endParaRP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8164" y="5550241"/>
            <a:ext cx="3241963" cy="1307759"/>
          </a:xfrm>
          <a:prstGeom prst="rect">
            <a:avLst/>
          </a:prstGeom>
        </p:spPr>
      </p:pic>
      <p:pic>
        <p:nvPicPr>
          <p:cNvPr id="6" name="Image 5" descr="AS_ocean_indien"/>
          <p:cNvPicPr/>
          <p:nvPr/>
        </p:nvPicPr>
        <p:blipFill>
          <a:blip r:embed="rId3" cstate="print"/>
          <a:srcRect/>
          <a:stretch>
            <a:fillRect/>
          </a:stretch>
        </p:blipFill>
        <p:spPr bwMode="auto">
          <a:xfrm>
            <a:off x="791845" y="5684554"/>
            <a:ext cx="1511300" cy="872490"/>
          </a:xfrm>
          <a:prstGeom prst="rect">
            <a:avLst/>
          </a:prstGeom>
          <a:noFill/>
          <a:ln w="9525">
            <a:noFill/>
            <a:miter lim="800000"/>
            <a:headEnd/>
            <a:tailEnd/>
          </a:ln>
        </p:spPr>
      </p:pic>
    </p:spTree>
    <p:extLst>
      <p:ext uri="{BB962C8B-B14F-4D97-AF65-F5344CB8AC3E}">
        <p14:creationId xmlns:p14="http://schemas.microsoft.com/office/powerpoint/2010/main" val="904232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1325563"/>
          </a:xfrm>
        </p:spPr>
        <p:txBody>
          <a:bodyPr>
            <a:normAutofit/>
          </a:bodyPr>
          <a:lstStyle/>
          <a:p>
            <a:pPr algn="ctr"/>
            <a:r>
              <a:rPr lang="fr-FR" sz="4300" dirty="0">
                <a:latin typeface="Arial" panose="020B0604020202020204" pitchFamily="34" charset="0"/>
                <a:cs typeface="Arial" panose="020B0604020202020204" pitchFamily="34" charset="0"/>
              </a:rPr>
              <a:t>CONSTAT </a:t>
            </a:r>
          </a:p>
        </p:txBody>
      </p:sp>
      <p:sp>
        <p:nvSpPr>
          <p:cNvPr id="4" name="Rectangle 3"/>
          <p:cNvSpPr/>
          <p:nvPr/>
        </p:nvSpPr>
        <p:spPr>
          <a:xfrm>
            <a:off x="603069" y="991965"/>
            <a:ext cx="10750731" cy="5078313"/>
          </a:xfrm>
          <a:prstGeom prst="rect">
            <a:avLst/>
          </a:prstGeom>
        </p:spPr>
        <p:txBody>
          <a:bodyPr wrap="square">
            <a:spAutoFit/>
          </a:bodyPr>
          <a:lstStyle/>
          <a:p>
            <a:pPr marL="285750" indent="-285750" algn="just">
              <a:lnSpc>
                <a:spcPct val="150000"/>
              </a:lnSpc>
              <a:spcAft>
                <a:spcPts val="0"/>
              </a:spcAft>
              <a:buFont typeface="Wingdings" panose="05000000000000000000" pitchFamily="2" charset="2"/>
              <a:buChar char="§"/>
            </a:pPr>
            <a:r>
              <a:rPr lang="fr-FR" dirty="0"/>
              <a:t>L’environnement : les fumeurs (patients, visiteurs, professionnels) investissent l’espace extérieur (entrée des urgences, entrée des ambulances, …) </a:t>
            </a:r>
            <a:r>
              <a:rPr lang="fr-FR" dirty="0">
                <a:sym typeface="Wingdings" panose="05000000000000000000" pitchFamily="2" charset="2"/>
              </a:rPr>
              <a:t> Image et rôle de soins dégradés (source d’insatisfaction)</a:t>
            </a:r>
            <a:endParaRPr lang="fr-FR" dirty="0"/>
          </a:p>
          <a:p>
            <a:pPr marL="285750" indent="-285750" algn="just">
              <a:lnSpc>
                <a:spcPct val="150000"/>
              </a:lnSpc>
              <a:spcAft>
                <a:spcPts val="0"/>
              </a:spcAft>
              <a:buFont typeface="Wingdings" panose="05000000000000000000" pitchFamily="2" charset="2"/>
              <a:buChar char="§"/>
            </a:pPr>
            <a:r>
              <a:rPr lang="fr-FR" dirty="0"/>
              <a:t>Le tabagisme en blouse blanche </a:t>
            </a:r>
            <a:r>
              <a:rPr lang="fr-FR" dirty="0">
                <a:sym typeface="Wingdings" panose="05000000000000000000" pitchFamily="2" charset="2"/>
              </a:rPr>
              <a:t> </a:t>
            </a:r>
            <a:r>
              <a:rPr lang="fr-FR" kern="50" dirty="0">
                <a:latin typeface="Calibri" panose="020F0502020204030204" pitchFamily="34" charset="0"/>
                <a:ea typeface="SimSun" panose="02010600030101010101" pitchFamily="2" charset="-122"/>
                <a:cs typeface="Mangal"/>
              </a:rPr>
              <a:t>Des études ont montré que ces comportements avaient un impact négatif sur la qualité des soins perçue par les usagers de l’établissement + augmentation de nombre de pauses selon les dépendances tabagiques</a:t>
            </a:r>
            <a:endParaRPr lang="fr-FR" dirty="0"/>
          </a:p>
          <a:p>
            <a:pPr marL="285750" indent="-285750" algn="just">
              <a:lnSpc>
                <a:spcPct val="150000"/>
              </a:lnSpc>
              <a:spcAft>
                <a:spcPts val="0"/>
              </a:spcAft>
              <a:buFont typeface="Wingdings" panose="05000000000000000000" pitchFamily="2" charset="2"/>
              <a:buChar char="§"/>
            </a:pPr>
            <a:r>
              <a:rPr lang="fr-FR" dirty="0"/>
              <a:t>Le risque incendie </a:t>
            </a:r>
            <a:r>
              <a:rPr lang="fr-FR" dirty="0">
                <a:sym typeface="Wingdings" panose="05000000000000000000" pitchFamily="2" charset="2"/>
              </a:rPr>
              <a:t> </a:t>
            </a:r>
            <a:r>
              <a:rPr lang="fr-FR" kern="50" dirty="0">
                <a:latin typeface="Calibri" panose="020F0502020204030204" pitchFamily="34" charset="0"/>
                <a:ea typeface="SimSun" panose="02010600030101010101" pitchFamily="2" charset="-122"/>
                <a:cs typeface="Mangal"/>
              </a:rPr>
              <a:t>La cigarette peut être à l’origine des débuts d’incendie à l’hôpital</a:t>
            </a:r>
            <a:endParaRPr lang="fr-FR" dirty="0"/>
          </a:p>
          <a:p>
            <a:pPr marL="285750" indent="-285750" algn="just">
              <a:lnSpc>
                <a:spcPct val="150000"/>
              </a:lnSpc>
              <a:spcAft>
                <a:spcPts val="0"/>
              </a:spcAft>
              <a:buFont typeface="Wingdings" panose="05000000000000000000" pitchFamily="2" charset="2"/>
              <a:buChar char="§"/>
            </a:pPr>
            <a:r>
              <a:rPr lang="fr-FR" dirty="0"/>
              <a:t>Tabagisme et fugues </a:t>
            </a:r>
            <a:r>
              <a:rPr lang="fr-FR" dirty="0">
                <a:sym typeface="Wingdings" panose="05000000000000000000" pitchFamily="2" charset="2"/>
              </a:rPr>
              <a:t> </a:t>
            </a:r>
            <a:r>
              <a:rPr lang="fr-FR" kern="50" dirty="0">
                <a:latin typeface="Calibri" panose="020F0502020204030204" pitchFamily="34" charset="0"/>
                <a:ea typeface="SimSun" panose="02010600030101010101" pitchFamily="2" charset="-122"/>
                <a:cs typeface="Mangal"/>
              </a:rPr>
              <a:t>Le tabac reste un facteur de fugue ou de sorties inappropriées, notamment au sein des établissements de santé mentale. Les patients peuvent quitter l’hôpital pour se réapprovisionner en ville, sans au préalable demander l’autorisation aux personnels</a:t>
            </a:r>
            <a:endParaRPr lang="fr-FR" dirty="0"/>
          </a:p>
          <a:p>
            <a:pPr marL="285750" indent="-285750" algn="just">
              <a:lnSpc>
                <a:spcPct val="150000"/>
              </a:lnSpc>
              <a:buFont typeface="Wingdings" panose="05000000000000000000" pitchFamily="2" charset="2"/>
              <a:buChar char="§"/>
            </a:pPr>
            <a:r>
              <a:rPr lang="fr-FR" dirty="0"/>
              <a:t>Hygiène et propreté </a:t>
            </a:r>
            <a:r>
              <a:rPr lang="fr-FR" dirty="0">
                <a:sym typeface="Wingdings" panose="05000000000000000000" pitchFamily="2" charset="2"/>
              </a:rPr>
              <a:t> Dégradation de la propreté des lieux + </a:t>
            </a:r>
            <a:r>
              <a:rPr lang="fr-FR" kern="50" dirty="0">
                <a:latin typeface="Calibri" panose="020F0502020204030204" pitchFamily="34" charset="0"/>
                <a:ea typeface="SimSun" panose="02010600030101010101" pitchFamily="2" charset="-122"/>
                <a:sym typeface="Wingdings" panose="05000000000000000000" pitchFamily="2" charset="2"/>
              </a:rPr>
              <a:t>l</a:t>
            </a:r>
            <a:r>
              <a:rPr lang="fr-FR" kern="50" dirty="0">
                <a:latin typeface="Calibri" panose="020F0502020204030204" pitchFamily="34" charset="0"/>
                <a:ea typeface="SimSun" panose="02010600030101010101" pitchFamily="2" charset="-122"/>
                <a:cs typeface="Mangal"/>
              </a:rPr>
              <a:t>a gestion des cendriers et le ramassage des mégots constituent un coût non négligeable</a:t>
            </a:r>
            <a:r>
              <a:rPr lang="fr-FR" kern="50" dirty="0">
                <a:latin typeface="Times New Roman" panose="02020603050405020304" pitchFamily="18" charset="0"/>
                <a:ea typeface="SimSun" panose="02010600030101010101" pitchFamily="2" charset="-122"/>
                <a:cs typeface="Mangal"/>
              </a:rPr>
              <a:t> pour les établissements.</a:t>
            </a:r>
          </a:p>
          <a:p>
            <a:pPr marL="285750" indent="-285750" algn="just">
              <a:lnSpc>
                <a:spcPct val="150000"/>
              </a:lnSpc>
              <a:spcAft>
                <a:spcPts val="0"/>
              </a:spcAft>
              <a:buFont typeface="Wingdings" panose="05000000000000000000" pitchFamily="2" charset="2"/>
              <a:buChar char="§"/>
            </a:pPr>
            <a:endParaRPr lang="fr-FR"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8164" y="5550241"/>
            <a:ext cx="3241963" cy="1307759"/>
          </a:xfrm>
          <a:prstGeom prst="rect">
            <a:avLst/>
          </a:prstGeom>
        </p:spPr>
      </p:pic>
      <p:pic>
        <p:nvPicPr>
          <p:cNvPr id="6" name="Image 5" descr="AS_ocean_indien"/>
          <p:cNvPicPr/>
          <p:nvPr/>
        </p:nvPicPr>
        <p:blipFill>
          <a:blip r:embed="rId3" cstate="print"/>
          <a:srcRect/>
          <a:stretch>
            <a:fillRect/>
          </a:stretch>
        </p:blipFill>
        <p:spPr bwMode="auto">
          <a:xfrm>
            <a:off x="439148" y="5767875"/>
            <a:ext cx="1511300" cy="872490"/>
          </a:xfrm>
          <a:prstGeom prst="rect">
            <a:avLst/>
          </a:prstGeom>
          <a:noFill/>
          <a:ln w="9525">
            <a:noFill/>
            <a:miter lim="800000"/>
            <a:headEnd/>
            <a:tailEnd/>
          </a:ln>
        </p:spPr>
      </p:pic>
    </p:spTree>
    <p:extLst>
      <p:ext uri="{BB962C8B-B14F-4D97-AF65-F5344CB8AC3E}">
        <p14:creationId xmlns:p14="http://schemas.microsoft.com/office/powerpoint/2010/main" val="314765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01783" y="2047693"/>
            <a:ext cx="9614264" cy="4351338"/>
          </a:xfrm>
        </p:spPr>
        <p:txBody>
          <a:bodyPr>
            <a:normAutofit/>
          </a:bodyPr>
          <a:lstStyle/>
          <a:p>
            <a:pPr algn="just"/>
            <a:r>
              <a:rPr lang="fr-FR" sz="1800" dirty="0"/>
              <a:t>Améliorer la qualité des soins</a:t>
            </a:r>
          </a:p>
          <a:p>
            <a:pPr algn="just"/>
            <a:r>
              <a:rPr lang="fr-FR" sz="1800" dirty="0"/>
              <a:t>Les conditions de vie et de travail</a:t>
            </a:r>
          </a:p>
          <a:p>
            <a:pPr algn="just"/>
            <a:r>
              <a:rPr lang="fr-FR" sz="1800" dirty="0"/>
              <a:t>Participation des professionnels et des usagers aux décisions qui concernent leur santé. </a:t>
            </a:r>
          </a:p>
          <a:p>
            <a:pPr algn="just">
              <a:lnSpc>
                <a:spcPct val="150000"/>
              </a:lnSpc>
            </a:pPr>
            <a:r>
              <a:rPr lang="fr-FR" sz="1800" dirty="0">
                <a:sym typeface="Wingdings" panose="05000000000000000000" pitchFamily="2" charset="2"/>
              </a:rPr>
              <a:t> </a:t>
            </a:r>
            <a:r>
              <a:rPr lang="fr-FR" sz="1800" dirty="0"/>
              <a:t>C’est également une structure de santé qui étend ses responsabilités au-delà des frontières étroites des épisodes cliniques aigus et coopère avec la communauté pour promouvoir une approche globale de la santé à travers les politiques et les actions de promotion de la santé développées en direction des usagers, des professionnels et de la communauté. </a:t>
            </a:r>
          </a:p>
        </p:txBody>
      </p:sp>
      <p:sp>
        <p:nvSpPr>
          <p:cNvPr id="4" name="Titre 1"/>
          <p:cNvSpPr>
            <a:spLocks noGrp="1"/>
          </p:cNvSpPr>
          <p:nvPr>
            <p:ph type="title"/>
          </p:nvPr>
        </p:nvSpPr>
        <p:spPr>
          <a:xfrm>
            <a:off x="838200" y="365125"/>
            <a:ext cx="10515600" cy="1325563"/>
          </a:xfrm>
        </p:spPr>
        <p:txBody>
          <a:bodyPr>
            <a:normAutofit/>
          </a:bodyPr>
          <a:lstStyle/>
          <a:p>
            <a:pPr algn="ctr"/>
            <a:r>
              <a:rPr lang="fr-FR" sz="4300" dirty="0">
                <a:latin typeface="Arial" panose="020B0604020202020204" pitchFamily="34" charset="0"/>
                <a:cs typeface="Arial" panose="020B0604020202020204" pitchFamily="34" charset="0"/>
              </a:rPr>
              <a:t>OBJECTIFS DES LSST</a:t>
            </a: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8164" y="5550241"/>
            <a:ext cx="3241963" cy="1307759"/>
          </a:xfrm>
          <a:prstGeom prst="rect">
            <a:avLst/>
          </a:prstGeom>
        </p:spPr>
      </p:pic>
      <p:pic>
        <p:nvPicPr>
          <p:cNvPr id="6" name="Image 5" descr="AS_ocean_indien"/>
          <p:cNvPicPr/>
          <p:nvPr/>
        </p:nvPicPr>
        <p:blipFill>
          <a:blip r:embed="rId3" cstate="print"/>
          <a:srcRect/>
          <a:stretch>
            <a:fillRect/>
          </a:stretch>
        </p:blipFill>
        <p:spPr bwMode="auto">
          <a:xfrm>
            <a:off x="791845" y="5684554"/>
            <a:ext cx="1511300" cy="872490"/>
          </a:xfrm>
          <a:prstGeom prst="rect">
            <a:avLst/>
          </a:prstGeom>
          <a:noFill/>
          <a:ln w="9525">
            <a:noFill/>
            <a:miter lim="800000"/>
            <a:headEnd/>
            <a:tailEnd/>
          </a:ln>
        </p:spPr>
      </p:pic>
    </p:spTree>
    <p:extLst>
      <p:ext uri="{BB962C8B-B14F-4D97-AF65-F5344CB8AC3E}">
        <p14:creationId xmlns:p14="http://schemas.microsoft.com/office/powerpoint/2010/main" val="1728825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91845" y="1137643"/>
            <a:ext cx="10515600" cy="4734832"/>
          </a:xfrm>
        </p:spPr>
        <p:txBody>
          <a:bodyPr>
            <a:normAutofit fontScale="92500" lnSpcReduction="10000"/>
          </a:bodyPr>
          <a:lstStyle/>
          <a:p>
            <a:pPr marL="0" indent="0" algn="just">
              <a:lnSpc>
                <a:spcPct val="150000"/>
              </a:lnSpc>
              <a:buNone/>
            </a:pPr>
            <a:r>
              <a:rPr lang="fr-FR" sz="1800" dirty="0"/>
              <a:t> </a:t>
            </a:r>
          </a:p>
          <a:p>
            <a:pPr algn="just">
              <a:lnSpc>
                <a:spcPct val="150000"/>
              </a:lnSpc>
            </a:pPr>
            <a:r>
              <a:rPr lang="fr-FR" sz="1800" dirty="0"/>
              <a:t>Atteindre tous les objectifs de la Charte Hôpital sans tabac ne peut se faire que sur le long terme</a:t>
            </a:r>
          </a:p>
          <a:p>
            <a:pPr algn="just">
              <a:lnSpc>
                <a:spcPct val="150000"/>
              </a:lnSpc>
            </a:pPr>
            <a:r>
              <a:rPr lang="fr-FR" sz="1800" dirty="0"/>
              <a:t>La stratégie Hôpital sans tabac suivra donc une méthodologie de projet circulaire qui permettra de procéder par étape en se fixant des objectifs précis dans une temporalité réaliste. </a:t>
            </a:r>
          </a:p>
          <a:p>
            <a:pPr algn="just">
              <a:lnSpc>
                <a:spcPct val="150000"/>
              </a:lnSpc>
            </a:pPr>
            <a:r>
              <a:rPr lang="fr-FR" sz="1800" dirty="0"/>
              <a:t>La relance de la stratégie Hôpital sans tabac (ou un nouveau cycle d’action) suivra les étapes suivantes : </a:t>
            </a:r>
          </a:p>
          <a:p>
            <a:pPr algn="just">
              <a:lnSpc>
                <a:spcPct val="150000"/>
              </a:lnSpc>
            </a:pPr>
            <a:r>
              <a:rPr lang="fr-FR" sz="1800" b="1" dirty="0"/>
              <a:t>État des lieux de l’existant (et/ou de ce qui a été fait au « cycle » précédent) (Audit : outil d’auto-évaluation européen dont le score reflète l’état d’avancement de l’établissement vers un Hôpital sans tabac)</a:t>
            </a:r>
          </a:p>
          <a:p>
            <a:pPr algn="just">
              <a:lnSpc>
                <a:spcPct val="150000"/>
              </a:lnSpc>
            </a:pPr>
            <a:r>
              <a:rPr lang="fr-FR" sz="1800" b="1" dirty="0"/>
              <a:t>Choix des axes d’interventions prioritaires (ou de nouveaux axes d’intervention) et la planification</a:t>
            </a:r>
          </a:p>
          <a:p>
            <a:pPr algn="just">
              <a:lnSpc>
                <a:spcPct val="150000"/>
              </a:lnSpc>
            </a:pPr>
            <a:r>
              <a:rPr lang="fr-FR" sz="1800" b="1" dirty="0"/>
              <a:t> Mise en œuvre </a:t>
            </a:r>
          </a:p>
          <a:p>
            <a:pPr algn="just">
              <a:lnSpc>
                <a:spcPct val="150000"/>
              </a:lnSpc>
            </a:pPr>
            <a:r>
              <a:rPr lang="fr-FR" sz="1800" b="1" dirty="0"/>
              <a:t>Évaluation</a:t>
            </a:r>
          </a:p>
        </p:txBody>
      </p:sp>
      <p:sp>
        <p:nvSpPr>
          <p:cNvPr id="4" name="Titre 1"/>
          <p:cNvSpPr>
            <a:spLocks noGrp="1"/>
          </p:cNvSpPr>
          <p:nvPr>
            <p:ph type="title"/>
          </p:nvPr>
        </p:nvSpPr>
        <p:spPr>
          <a:xfrm>
            <a:off x="838200" y="0"/>
            <a:ext cx="10515600" cy="1325563"/>
          </a:xfrm>
        </p:spPr>
        <p:txBody>
          <a:bodyPr>
            <a:normAutofit/>
          </a:bodyPr>
          <a:lstStyle/>
          <a:p>
            <a:pPr algn="ctr"/>
            <a:r>
              <a:rPr lang="fr-FR" sz="4300" dirty="0">
                <a:latin typeface="Arial" panose="020B0604020202020204" pitchFamily="34" charset="0"/>
                <a:cs typeface="Arial" panose="020B0604020202020204" pitchFamily="34" charset="0"/>
              </a:rPr>
              <a:t>METHODOLOGIE</a:t>
            </a: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8164" y="5550241"/>
            <a:ext cx="3241963" cy="1307759"/>
          </a:xfrm>
          <a:prstGeom prst="rect">
            <a:avLst/>
          </a:prstGeom>
        </p:spPr>
      </p:pic>
      <p:pic>
        <p:nvPicPr>
          <p:cNvPr id="6" name="Image 5" descr="AS_ocean_indien"/>
          <p:cNvPicPr/>
          <p:nvPr/>
        </p:nvPicPr>
        <p:blipFill>
          <a:blip r:embed="rId3" cstate="print"/>
          <a:srcRect/>
          <a:stretch>
            <a:fillRect/>
          </a:stretch>
        </p:blipFill>
        <p:spPr bwMode="auto">
          <a:xfrm>
            <a:off x="347708" y="5872475"/>
            <a:ext cx="1511300" cy="872490"/>
          </a:xfrm>
          <a:prstGeom prst="rect">
            <a:avLst/>
          </a:prstGeom>
          <a:noFill/>
          <a:ln w="9525">
            <a:noFill/>
            <a:miter lim="800000"/>
            <a:headEnd/>
            <a:tailEnd/>
          </a:ln>
        </p:spPr>
      </p:pic>
    </p:spTree>
    <p:extLst>
      <p:ext uri="{BB962C8B-B14F-4D97-AF65-F5344CB8AC3E}">
        <p14:creationId xmlns:p14="http://schemas.microsoft.com/office/powerpoint/2010/main" val="66103850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6248</TotalTime>
  <Words>1003</Words>
  <Application>Microsoft Office PowerPoint</Application>
  <PresentationFormat>Grand écran</PresentationFormat>
  <Paragraphs>120</Paragraphs>
  <Slides>15</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15</vt:i4>
      </vt:variant>
    </vt:vector>
  </HeadingPairs>
  <TitlesOfParts>
    <vt:vector size="24" baseType="lpstr">
      <vt:lpstr>SimSun</vt:lpstr>
      <vt:lpstr>Arial</vt:lpstr>
      <vt:lpstr>Calibri</vt:lpstr>
      <vt:lpstr>Calibri Light</vt:lpstr>
      <vt:lpstr>Mangal</vt:lpstr>
      <vt:lpstr>Symbol</vt:lpstr>
      <vt:lpstr>Times New Roman</vt:lpstr>
      <vt:lpstr>Wingdings</vt:lpstr>
      <vt:lpstr>Thème Office</vt:lpstr>
      <vt:lpstr>Réunion d’information :  Lieux de Santé Sans Tabac (LSST) Démarche pilotée par le RESPADD</vt:lpstr>
      <vt:lpstr>Présentation PowerPoint</vt:lpstr>
      <vt:lpstr>Présentation PowerPoint</vt:lpstr>
      <vt:lpstr>Présentation PowerPoint</vt:lpstr>
      <vt:lpstr>Présentation PowerPoint</vt:lpstr>
      <vt:lpstr>Présentation PowerPoint</vt:lpstr>
      <vt:lpstr>CONSTAT </vt:lpstr>
      <vt:lpstr>OBJECTIFS DES LSST</vt:lpstr>
      <vt:lpstr>METHODOLOGIE</vt:lpstr>
      <vt:lpstr>SIX AXES D’INTERVENTION</vt:lpstr>
      <vt:lpstr>EXEMPLE DE MOYENS  </vt:lpstr>
      <vt:lpstr>Présentation PowerPoint</vt:lpstr>
      <vt:lpstr>AUTO-EVALUATION</vt:lpstr>
      <vt:lpstr>Présentation PowerPoint</vt:lpstr>
      <vt:lpstr>  MERCI DE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dc:title>
  <dc:creator>Sonia M GAUTHIER</dc:creator>
  <cp:lastModifiedBy>SAOME AC</cp:lastModifiedBy>
  <cp:revision>436</cp:revision>
  <dcterms:created xsi:type="dcterms:W3CDTF">2014-02-19T12:40:49Z</dcterms:created>
  <dcterms:modified xsi:type="dcterms:W3CDTF">2019-12-03T15:51:19Z</dcterms:modified>
</cp:coreProperties>
</file>